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13"/>
  </p:notesMasterIdLst>
  <p:sldIdLst>
    <p:sldId id="941" r:id="rId2"/>
    <p:sldId id="953" r:id="rId3"/>
    <p:sldId id="948" r:id="rId4"/>
    <p:sldId id="954" r:id="rId5"/>
    <p:sldId id="958" r:id="rId6"/>
    <p:sldId id="947" r:id="rId7"/>
    <p:sldId id="949" r:id="rId8"/>
    <p:sldId id="950" r:id="rId9"/>
    <p:sldId id="951" r:id="rId10"/>
    <p:sldId id="952" r:id="rId11"/>
    <p:sldId id="955" r:id="rId12"/>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001B"/>
    <a:srgbClr val="FF6600"/>
    <a:srgbClr val="0000FF"/>
    <a:srgbClr val="D6001C"/>
    <a:srgbClr val="0645AD"/>
    <a:srgbClr val="0066CC"/>
    <a:srgbClr val="DE001A"/>
    <a:srgbClr val="C40017"/>
    <a:srgbClr val="FF2400"/>
    <a:srgbClr val="4F81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70" autoAdjust="0"/>
    <p:restoredTop sz="86393" autoAdjust="0"/>
  </p:normalViewPr>
  <p:slideViewPr>
    <p:cSldViewPr>
      <p:cViewPr varScale="1">
        <p:scale>
          <a:sx n="84" d="100"/>
          <a:sy n="84" d="100"/>
        </p:scale>
        <p:origin x="1296" y="48"/>
      </p:cViewPr>
      <p:guideLst>
        <p:guide orient="horz" pos="2160"/>
        <p:guide pos="2880"/>
      </p:guideLst>
    </p:cSldViewPr>
  </p:slideViewPr>
  <p:outlineViewPr>
    <p:cViewPr>
      <p:scale>
        <a:sx n="33" d="100"/>
        <a:sy n="33" d="100"/>
      </p:scale>
      <p:origin x="0" y="-2836"/>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51" d="100"/>
          <a:sy n="51" d="100"/>
        </p:scale>
        <p:origin x="2620" y="3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D3FAEF33-E45E-4D9F-A4F2-A16F49749BFF}" type="datetimeFigureOut">
              <a:rPr lang="en-US" smtClean="0"/>
              <a:pPr/>
              <a:t>1/7/2021</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A3288DF9-94AB-4B88-AAAF-4CF6C8B71802}" type="slidenum">
              <a:rPr lang="en-US" smtClean="0"/>
              <a:pPr/>
              <a:t>‹#›</a:t>
            </a:fld>
            <a:endParaRPr lang="en-US"/>
          </a:p>
        </p:txBody>
      </p:sp>
    </p:spTree>
    <p:extLst>
      <p:ext uri="{BB962C8B-B14F-4D97-AF65-F5344CB8AC3E}">
        <p14:creationId xmlns:p14="http://schemas.microsoft.com/office/powerpoint/2010/main" val="27500745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7894B85-B03A-4572-B816-528731209D66}" type="datetime1">
              <a:rPr lang="en-US" smtClean="0"/>
              <a:t>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04511F-B04D-4E6B-BBFB-9C435E59A7A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2D3A93D-3393-496A-AD8B-6129D6CBD46A}" type="datetime1">
              <a:rPr lang="en-US" smtClean="0"/>
              <a:t>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04511F-B04D-4E6B-BBFB-9C435E59A7A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D51C7D-5434-4BFE-A1AE-BDF94C4F8030}" type="datetime1">
              <a:rPr lang="en-US" smtClean="0"/>
              <a:t>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04511F-B04D-4E6B-BBFB-9C435E59A7A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32924D4-6AB2-41B3-80A7-7DA9CA5DFD56}" type="datetime1">
              <a:rPr lang="en-US" smtClean="0"/>
              <a:t>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04511F-B04D-4E6B-BBFB-9C435E59A7A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61081A-63B6-4DD9-A16D-1EBE5C3998BF}" type="datetime1">
              <a:rPr lang="en-US" smtClean="0"/>
              <a:t>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04511F-B04D-4E6B-BBFB-9C435E59A7A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5DB2DE8-B99F-47D9-8A03-85BEB6DA9BF1}" type="datetime1">
              <a:rPr lang="en-US" smtClean="0"/>
              <a:t>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04511F-B04D-4E6B-BBFB-9C435E59A7A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89F6C8A-8A57-4D37-A918-221CE8527FC9}" type="datetime1">
              <a:rPr lang="en-US" smtClean="0"/>
              <a:t>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04511F-B04D-4E6B-BBFB-9C435E59A7A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F175F62-2F07-4979-B40B-2A54FBE9C190}" type="datetime1">
              <a:rPr lang="en-US" smtClean="0"/>
              <a:t>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04511F-B04D-4E6B-BBFB-9C435E59A7A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7E5760-2F67-45CD-841B-C92FB8F77FD0}" type="datetime1">
              <a:rPr lang="en-US" smtClean="0"/>
              <a:t>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604511F-B04D-4E6B-BBFB-9C435E59A7A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161A6DD-456B-4660-9606-0D17F96AAFDE}" type="datetime1">
              <a:rPr lang="en-US" smtClean="0"/>
              <a:t>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04511F-B04D-4E6B-BBFB-9C435E59A7A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F9B552A-FC3A-4433-AF6A-5293031657E2}" type="datetime1">
              <a:rPr lang="en-US" smtClean="0"/>
              <a:t>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04511F-B04D-4E6B-BBFB-9C435E59A7A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BBF4A8-9C45-4334-BF36-0E3F18A787E2}" type="datetime1">
              <a:rPr lang="en-US" smtClean="0"/>
              <a:t>1/7/2021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04511F-B04D-4E6B-BBFB-9C435E59A7A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scottdmiller.com/science-is-real-confusing/"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mailto:hambric3@gmail.com"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www-tandfonline-com.proxy2.cl.msu.edu/doi/full/10.1080/13598139.2018.1519410#f0001" TargetMode="External"/><Relationship Id="rId2" Type="http://schemas.openxmlformats.org/officeDocument/2006/relationships/hyperlink" Target="https://www-tandfonline-com.proxy2.cl.msu.edu/doi/full/10.1080/13598139.2018.1519410"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828800" y="2858870"/>
            <a:ext cx="5114925" cy="923330"/>
          </a:xfrm>
          <a:prstGeom prst="rect">
            <a:avLst/>
          </a:prstGeom>
          <a:noFill/>
        </p:spPr>
        <p:txBody>
          <a:bodyPr wrap="square" rtlCol="0">
            <a:spAutoFit/>
          </a:bodyPr>
          <a:lstStyle/>
          <a:p>
            <a:endParaRPr lang="en-US" sz="3000" dirty="0"/>
          </a:p>
          <a:p>
            <a:endParaRPr lang="en-US" sz="2400" dirty="0"/>
          </a:p>
        </p:txBody>
      </p:sp>
      <p:sp>
        <p:nvSpPr>
          <p:cNvPr id="11" name="Title 2">
            <a:extLst>
              <a:ext uri="{FF2B5EF4-FFF2-40B4-BE49-F238E27FC236}">
                <a16:creationId xmlns:a16="http://schemas.microsoft.com/office/drawing/2014/main" id="{A12EDA79-DA4D-4B25-95AF-28AEE0E41BA3}"/>
              </a:ext>
            </a:extLst>
          </p:cNvPr>
          <p:cNvSpPr txBox="1">
            <a:spLocks/>
          </p:cNvSpPr>
          <p:nvPr/>
        </p:nvSpPr>
        <p:spPr>
          <a:xfrm>
            <a:off x="609600" y="3222171"/>
            <a:ext cx="8001000" cy="413658"/>
          </a:xfrm>
          <a:prstGeom prst="rect">
            <a:avLst/>
          </a:prstGeom>
        </p:spPr>
        <p:txBody>
          <a:bodyPr vert="horz" lIns="91440" tIns="45720" rIns="91440" bIns="45720" rtlCol="0" anchor="ctr">
            <a:noAutofit/>
          </a:bodyPr>
          <a:lstStyle/>
          <a:p>
            <a:pPr lvl="0" algn="ctr">
              <a:spcBef>
                <a:spcPct val="0"/>
              </a:spcBef>
              <a:defRPr/>
            </a:pPr>
            <a:r>
              <a:rPr lang="en-US" sz="4000" b="1" dirty="0"/>
              <a:t>NOTES ON A SCHOLARLY EXCHANGE IN THE JOURNAL </a:t>
            </a:r>
          </a:p>
          <a:p>
            <a:pPr lvl="0" algn="ctr">
              <a:spcBef>
                <a:spcPct val="0"/>
              </a:spcBef>
              <a:defRPr/>
            </a:pPr>
            <a:r>
              <a:rPr lang="en-US" sz="4000" b="1" i="1" dirty="0">
                <a:solidFill>
                  <a:srgbClr val="E6001B"/>
                </a:solidFill>
              </a:rPr>
              <a:t>HIGH ABILITY STUDIES</a:t>
            </a:r>
          </a:p>
          <a:p>
            <a:pPr lvl="0" algn="ctr">
              <a:spcBef>
                <a:spcPct val="0"/>
              </a:spcBef>
              <a:defRPr/>
            </a:pPr>
            <a:endParaRPr lang="en-US" sz="2400" b="1" dirty="0"/>
          </a:p>
          <a:p>
            <a:pPr lvl="0">
              <a:spcBef>
                <a:spcPct val="0"/>
              </a:spcBef>
              <a:defRPr/>
            </a:pPr>
            <a:r>
              <a:rPr lang="en-US" sz="2000" b="1" dirty="0"/>
              <a:t>MILLER ET AL. (2018) – ACCEPTED PRE-PUBLICATION VERSION</a:t>
            </a:r>
          </a:p>
          <a:p>
            <a:pPr lvl="0">
              <a:spcBef>
                <a:spcPct val="0"/>
              </a:spcBef>
              <a:defRPr/>
            </a:pPr>
            <a:r>
              <a:rPr lang="en-US" sz="2000" b="1" dirty="0"/>
              <a:t>MILLER ET AL. (2019) – PUBLISHED VERSION</a:t>
            </a:r>
          </a:p>
          <a:p>
            <a:pPr lvl="0">
              <a:spcBef>
                <a:spcPct val="0"/>
              </a:spcBef>
              <a:defRPr/>
            </a:pPr>
            <a:r>
              <a:rPr lang="en-US" sz="2000" b="1" dirty="0"/>
              <a:t>HAMBRICK AND MACNAMARA (2020) – COMMENTARY</a:t>
            </a:r>
          </a:p>
          <a:p>
            <a:pPr lvl="0">
              <a:spcBef>
                <a:spcPct val="0"/>
              </a:spcBef>
              <a:defRPr/>
            </a:pPr>
            <a:r>
              <a:rPr lang="en-US" sz="2000" b="1" dirty="0"/>
              <a:t>MILLER ET AL. (2019) –  PUBLISHED REPLY, REMOVED VERSION</a:t>
            </a:r>
          </a:p>
          <a:p>
            <a:pPr lvl="0">
              <a:spcBef>
                <a:spcPct val="0"/>
              </a:spcBef>
              <a:defRPr/>
            </a:pPr>
            <a:r>
              <a:rPr lang="en-US" sz="2000" b="1" dirty="0"/>
              <a:t>MILLER ET AL. (2020) – PUBLISHED REPLY, REPLACEMENT VERSION</a:t>
            </a:r>
          </a:p>
        </p:txBody>
      </p:sp>
      <p:sp>
        <p:nvSpPr>
          <p:cNvPr id="2" name="Slide Number Placeholder 1">
            <a:extLst>
              <a:ext uri="{FF2B5EF4-FFF2-40B4-BE49-F238E27FC236}">
                <a16:creationId xmlns:a16="http://schemas.microsoft.com/office/drawing/2014/main" id="{48443D93-4FBF-4625-86F6-108A1624B801}"/>
              </a:ext>
            </a:extLst>
          </p:cNvPr>
          <p:cNvSpPr>
            <a:spLocks noGrp="1"/>
          </p:cNvSpPr>
          <p:nvPr>
            <p:ph type="sldNum" sz="quarter" idx="12"/>
          </p:nvPr>
        </p:nvSpPr>
        <p:spPr/>
        <p:txBody>
          <a:bodyPr/>
          <a:lstStyle/>
          <a:p>
            <a:fld id="{0604511F-B04D-4E6B-BBFB-9C435E59A7A9}" type="slidenum">
              <a:rPr lang="en-US" smtClean="0"/>
              <a:pPr/>
              <a:t>1</a:t>
            </a:fld>
            <a:endParaRPr lang="en-US" dirty="0"/>
          </a:p>
        </p:txBody>
      </p:sp>
    </p:spTree>
    <p:extLst>
      <p:ext uri="{BB962C8B-B14F-4D97-AF65-F5344CB8AC3E}">
        <p14:creationId xmlns:p14="http://schemas.microsoft.com/office/powerpoint/2010/main" val="2564928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828800" y="2858870"/>
            <a:ext cx="5114925" cy="923330"/>
          </a:xfrm>
          <a:prstGeom prst="rect">
            <a:avLst/>
          </a:prstGeom>
          <a:noFill/>
        </p:spPr>
        <p:txBody>
          <a:bodyPr wrap="square" rtlCol="0">
            <a:spAutoFit/>
          </a:bodyPr>
          <a:lstStyle/>
          <a:p>
            <a:endParaRPr lang="en-US" sz="3000" dirty="0"/>
          </a:p>
          <a:p>
            <a:endParaRPr lang="en-US" sz="2400" dirty="0"/>
          </a:p>
        </p:txBody>
      </p:sp>
      <p:sp>
        <p:nvSpPr>
          <p:cNvPr id="8" name="Rectangle 7">
            <a:extLst>
              <a:ext uri="{FF2B5EF4-FFF2-40B4-BE49-F238E27FC236}">
                <a16:creationId xmlns:a16="http://schemas.microsoft.com/office/drawing/2014/main" id="{C4E2143E-4983-4807-B49B-9DA33173A184}"/>
              </a:ext>
            </a:extLst>
          </p:cNvPr>
          <p:cNvSpPr/>
          <p:nvPr/>
        </p:nvSpPr>
        <p:spPr>
          <a:xfrm>
            <a:off x="0" y="0"/>
            <a:ext cx="9144000" cy="1219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4D90D1B-42FC-4E73-B381-817889E89A7A}"/>
              </a:ext>
            </a:extLst>
          </p:cNvPr>
          <p:cNvSpPr/>
          <p:nvPr/>
        </p:nvSpPr>
        <p:spPr>
          <a:xfrm>
            <a:off x="762000" y="1338590"/>
            <a:ext cx="7315200" cy="523220"/>
          </a:xfrm>
          <a:prstGeom prst="rect">
            <a:avLst/>
          </a:prstGeom>
          <a:solidFill>
            <a:schemeClr val="bg1"/>
          </a:solidFill>
        </p:spPr>
        <p:txBody>
          <a:bodyPr wrap="square">
            <a:spAutoFit/>
          </a:bodyPr>
          <a:lstStyle/>
          <a:p>
            <a:endParaRPr lang="en-US" sz="1600" b="1" dirty="0">
              <a:latin typeface="+mj-lt"/>
            </a:endParaRPr>
          </a:p>
          <a:p>
            <a:endParaRPr lang="en-US" sz="1200" dirty="0">
              <a:latin typeface="+mj-lt"/>
            </a:endParaRPr>
          </a:p>
        </p:txBody>
      </p:sp>
      <p:sp>
        <p:nvSpPr>
          <p:cNvPr id="2" name="Slide Number Placeholder 1">
            <a:extLst>
              <a:ext uri="{FF2B5EF4-FFF2-40B4-BE49-F238E27FC236}">
                <a16:creationId xmlns:a16="http://schemas.microsoft.com/office/drawing/2014/main" id="{48443D93-4FBF-4625-86F6-108A1624B801}"/>
              </a:ext>
            </a:extLst>
          </p:cNvPr>
          <p:cNvSpPr>
            <a:spLocks noGrp="1"/>
          </p:cNvSpPr>
          <p:nvPr>
            <p:ph type="sldNum" sz="quarter" idx="12"/>
          </p:nvPr>
        </p:nvSpPr>
        <p:spPr/>
        <p:txBody>
          <a:bodyPr/>
          <a:lstStyle/>
          <a:p>
            <a:fld id="{0604511F-B04D-4E6B-BBFB-9C435E59A7A9}" type="slidenum">
              <a:rPr lang="en-US" smtClean="0"/>
              <a:pPr/>
              <a:t>10</a:t>
            </a:fld>
            <a:endParaRPr lang="en-US" dirty="0"/>
          </a:p>
        </p:txBody>
      </p:sp>
      <p:sp>
        <p:nvSpPr>
          <p:cNvPr id="3" name="TextBox 2">
            <a:extLst>
              <a:ext uri="{FF2B5EF4-FFF2-40B4-BE49-F238E27FC236}">
                <a16:creationId xmlns:a16="http://schemas.microsoft.com/office/drawing/2014/main" id="{DB463E89-59CB-49F4-A47D-018C11E14901}"/>
              </a:ext>
            </a:extLst>
          </p:cNvPr>
          <p:cNvSpPr txBox="1"/>
          <p:nvPr/>
        </p:nvSpPr>
        <p:spPr>
          <a:xfrm>
            <a:off x="914400" y="1295400"/>
            <a:ext cx="6477000" cy="5078313"/>
          </a:xfrm>
          <a:prstGeom prst="rect">
            <a:avLst/>
          </a:prstGeom>
          <a:noFill/>
        </p:spPr>
        <p:txBody>
          <a:bodyPr wrap="square" rtlCol="0">
            <a:spAutoFit/>
          </a:bodyPr>
          <a:lstStyle/>
          <a:p>
            <a:r>
              <a:rPr lang="en-US" b="1" dirty="0"/>
              <a:t>Quotation from the original version of the Miller et al. (2019) reply in our </a:t>
            </a:r>
            <a:r>
              <a:rPr lang="en-US" b="1" i="1" dirty="0"/>
              <a:t>Frontiers</a:t>
            </a:r>
            <a:r>
              <a:rPr lang="en-US" b="1" dirty="0"/>
              <a:t> article (p. 8):</a:t>
            </a:r>
          </a:p>
          <a:p>
            <a:endParaRPr lang="en-US" sz="1200" b="1" dirty="0"/>
          </a:p>
          <a:p>
            <a:pPr algn="l"/>
            <a:r>
              <a:rPr lang="en-US" sz="1800" b="0" i="0" u="none" strike="noStrike" baseline="0" dirty="0">
                <a:latin typeface="MinionPro-Regular"/>
              </a:rPr>
              <a:t>“The central question of both studies was the role played by deliberate practice in the acquisition of </a:t>
            </a:r>
            <a:r>
              <a:rPr lang="en-US" sz="1800" b="0" i="0" u="none" strike="noStrike" baseline="0" dirty="0" err="1">
                <a:latin typeface="MinionPro-Regular"/>
              </a:rPr>
              <a:t>expertize</a:t>
            </a:r>
            <a:r>
              <a:rPr lang="en-US" sz="1800" b="0" i="0" u="none" strike="noStrike" baseline="0" dirty="0">
                <a:latin typeface="MinionPro-Regular"/>
              </a:rPr>
              <a:t> [</a:t>
            </a:r>
            <a:r>
              <a:rPr lang="en-US" sz="1800" b="0" i="0" u="none" strike="noStrike" baseline="0" dirty="0">
                <a:latin typeface="MinionPro-It"/>
              </a:rPr>
              <a:t>sic</a:t>
            </a:r>
            <a:r>
              <a:rPr lang="en-US" sz="1800" b="0" i="0" u="none" strike="noStrike" baseline="0" dirty="0">
                <a:latin typeface="MinionPro-Regular"/>
              </a:rPr>
              <a:t>]. One might think there would be a ‘meeting of the minds’ when the estimates from their analysis and ours returned such similar results” (p. 289).</a:t>
            </a:r>
          </a:p>
          <a:p>
            <a:pPr algn="l"/>
            <a:endParaRPr lang="en-US" dirty="0">
              <a:latin typeface="MinionPro-Regular"/>
            </a:endParaRPr>
          </a:p>
          <a:p>
            <a:pPr algn="l"/>
            <a:r>
              <a:rPr lang="en-US" b="1" dirty="0">
                <a:latin typeface="MinionPro-Regular"/>
              </a:rPr>
              <a:t>In the Miller et al. (2020) replacement version, this reads:</a:t>
            </a:r>
          </a:p>
          <a:p>
            <a:pPr algn="l"/>
            <a:endParaRPr lang="en-US" sz="1200" b="1" dirty="0">
              <a:latin typeface="MinionPro-Regular"/>
            </a:endParaRPr>
          </a:p>
          <a:p>
            <a:pPr algn="l"/>
            <a:r>
              <a:rPr lang="en-US" sz="1800" b="0" i="0" u="none" strike="noStrike" baseline="0" dirty="0">
                <a:latin typeface="MinionPro-Regular"/>
              </a:rPr>
              <a:t>“Looking more closely at the two meta-analyzes [sic], the central question of both was the role deliberate practice plays in the acquisition of expertise. One might think there would be a ‘meeting of the minds’ when the estimates of the two studies returned such similar results”</a:t>
            </a:r>
            <a:endParaRPr lang="en-US" b="1" dirty="0"/>
          </a:p>
          <a:p>
            <a:endParaRPr lang="en-US" b="1" dirty="0"/>
          </a:p>
          <a:p>
            <a:pPr algn="l"/>
            <a:endParaRPr lang="en-US" b="1" dirty="0">
              <a:solidFill>
                <a:srgbClr val="000000"/>
              </a:solidFill>
              <a:latin typeface="MinionPro-Regular"/>
            </a:endParaRPr>
          </a:p>
          <a:p>
            <a:pPr algn="l"/>
            <a:endParaRPr lang="en-US" b="1" dirty="0"/>
          </a:p>
        </p:txBody>
      </p:sp>
      <p:sp>
        <p:nvSpPr>
          <p:cNvPr id="6" name="Title 2">
            <a:extLst>
              <a:ext uri="{FF2B5EF4-FFF2-40B4-BE49-F238E27FC236}">
                <a16:creationId xmlns:a16="http://schemas.microsoft.com/office/drawing/2014/main" id="{3F52689E-272C-46F1-979C-B982FDB2103A}"/>
              </a:ext>
            </a:extLst>
          </p:cNvPr>
          <p:cNvSpPr txBox="1">
            <a:spLocks/>
          </p:cNvSpPr>
          <p:nvPr/>
        </p:nvSpPr>
        <p:spPr>
          <a:xfrm>
            <a:off x="0" y="403034"/>
            <a:ext cx="9144000" cy="413658"/>
          </a:xfrm>
          <a:prstGeom prst="rect">
            <a:avLst/>
          </a:prstGeom>
        </p:spPr>
        <p:txBody>
          <a:bodyPr vert="horz" lIns="91440" tIns="45720" rIns="91440" bIns="45720" rtlCol="0" anchor="ctr">
            <a:noAutofit/>
          </a:bodyPr>
          <a:lstStyle/>
          <a:p>
            <a:pPr lvl="0" algn="ctr">
              <a:spcBef>
                <a:spcPct val="0"/>
              </a:spcBef>
              <a:defRPr/>
            </a:pPr>
            <a:r>
              <a:rPr lang="en-US" sz="3000" b="1" dirty="0">
                <a:solidFill>
                  <a:srgbClr val="646464"/>
                </a:solidFill>
              </a:rPr>
              <a:t>Citation of Miller et al.’s (2019) original reply                                  in Hambrick et al. (2020) </a:t>
            </a:r>
            <a:r>
              <a:rPr lang="en-US" sz="3000" b="1" i="1" dirty="0">
                <a:solidFill>
                  <a:srgbClr val="646464"/>
                </a:solidFill>
              </a:rPr>
              <a:t>Frontiers</a:t>
            </a:r>
            <a:r>
              <a:rPr lang="en-US" sz="3000" b="1" dirty="0">
                <a:solidFill>
                  <a:srgbClr val="646464"/>
                </a:solidFill>
              </a:rPr>
              <a:t> article</a:t>
            </a:r>
          </a:p>
        </p:txBody>
      </p:sp>
    </p:spTree>
    <p:extLst>
      <p:ext uri="{BB962C8B-B14F-4D97-AF65-F5344CB8AC3E}">
        <p14:creationId xmlns:p14="http://schemas.microsoft.com/office/powerpoint/2010/main" val="39203500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828800" y="2858870"/>
            <a:ext cx="5114925" cy="923330"/>
          </a:xfrm>
          <a:prstGeom prst="rect">
            <a:avLst/>
          </a:prstGeom>
          <a:noFill/>
        </p:spPr>
        <p:txBody>
          <a:bodyPr wrap="square" rtlCol="0">
            <a:spAutoFit/>
          </a:bodyPr>
          <a:lstStyle/>
          <a:p>
            <a:endParaRPr lang="en-US" sz="3000" dirty="0"/>
          </a:p>
          <a:p>
            <a:endParaRPr lang="en-US" sz="2400" dirty="0"/>
          </a:p>
        </p:txBody>
      </p:sp>
      <p:sp>
        <p:nvSpPr>
          <p:cNvPr id="8" name="Rectangle 7">
            <a:extLst>
              <a:ext uri="{FF2B5EF4-FFF2-40B4-BE49-F238E27FC236}">
                <a16:creationId xmlns:a16="http://schemas.microsoft.com/office/drawing/2014/main" id="{C4E2143E-4983-4807-B49B-9DA33173A184}"/>
              </a:ext>
            </a:extLst>
          </p:cNvPr>
          <p:cNvSpPr/>
          <p:nvPr/>
        </p:nvSpPr>
        <p:spPr>
          <a:xfrm>
            <a:off x="0" y="0"/>
            <a:ext cx="9144000" cy="1219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4D90D1B-42FC-4E73-B381-817889E89A7A}"/>
              </a:ext>
            </a:extLst>
          </p:cNvPr>
          <p:cNvSpPr/>
          <p:nvPr/>
        </p:nvSpPr>
        <p:spPr>
          <a:xfrm>
            <a:off x="762000" y="1338590"/>
            <a:ext cx="7315200" cy="523220"/>
          </a:xfrm>
          <a:prstGeom prst="rect">
            <a:avLst/>
          </a:prstGeom>
          <a:solidFill>
            <a:schemeClr val="bg1"/>
          </a:solidFill>
        </p:spPr>
        <p:txBody>
          <a:bodyPr wrap="square">
            <a:spAutoFit/>
          </a:bodyPr>
          <a:lstStyle/>
          <a:p>
            <a:endParaRPr lang="en-US" sz="1600" b="1" dirty="0">
              <a:latin typeface="+mj-lt"/>
            </a:endParaRPr>
          </a:p>
          <a:p>
            <a:endParaRPr lang="en-US" sz="1200" dirty="0">
              <a:latin typeface="+mj-lt"/>
            </a:endParaRPr>
          </a:p>
        </p:txBody>
      </p:sp>
      <p:sp>
        <p:nvSpPr>
          <p:cNvPr id="2" name="Slide Number Placeholder 1">
            <a:extLst>
              <a:ext uri="{FF2B5EF4-FFF2-40B4-BE49-F238E27FC236}">
                <a16:creationId xmlns:a16="http://schemas.microsoft.com/office/drawing/2014/main" id="{48443D93-4FBF-4625-86F6-108A1624B801}"/>
              </a:ext>
            </a:extLst>
          </p:cNvPr>
          <p:cNvSpPr>
            <a:spLocks noGrp="1"/>
          </p:cNvSpPr>
          <p:nvPr>
            <p:ph type="sldNum" sz="quarter" idx="12"/>
          </p:nvPr>
        </p:nvSpPr>
        <p:spPr/>
        <p:txBody>
          <a:bodyPr/>
          <a:lstStyle/>
          <a:p>
            <a:fld id="{0604511F-B04D-4E6B-BBFB-9C435E59A7A9}" type="slidenum">
              <a:rPr lang="en-US" smtClean="0"/>
              <a:pPr/>
              <a:t>11</a:t>
            </a:fld>
            <a:endParaRPr lang="en-US" dirty="0"/>
          </a:p>
        </p:txBody>
      </p:sp>
      <p:sp>
        <p:nvSpPr>
          <p:cNvPr id="3" name="TextBox 2">
            <a:extLst>
              <a:ext uri="{FF2B5EF4-FFF2-40B4-BE49-F238E27FC236}">
                <a16:creationId xmlns:a16="http://schemas.microsoft.com/office/drawing/2014/main" id="{DB463E89-59CB-49F4-A47D-018C11E14901}"/>
              </a:ext>
            </a:extLst>
          </p:cNvPr>
          <p:cNvSpPr txBox="1"/>
          <p:nvPr/>
        </p:nvSpPr>
        <p:spPr>
          <a:xfrm>
            <a:off x="914400" y="1295400"/>
            <a:ext cx="6553200" cy="5386090"/>
          </a:xfrm>
          <a:prstGeom prst="rect">
            <a:avLst/>
          </a:prstGeom>
          <a:noFill/>
        </p:spPr>
        <p:txBody>
          <a:bodyPr wrap="square" rtlCol="0">
            <a:spAutoFit/>
          </a:bodyPr>
          <a:lstStyle/>
          <a:p>
            <a:r>
              <a:rPr lang="en-US" sz="1600" b="1" dirty="0"/>
              <a:t>In the replacement version of their reply, Miller et al. (2020) also add a comment about the post-acceptance changes they made in the Miller et al. (2018) article. Footnote 3 states:</a:t>
            </a:r>
          </a:p>
          <a:p>
            <a:endParaRPr lang="en-US" sz="1200" b="1" dirty="0"/>
          </a:p>
          <a:p>
            <a:r>
              <a:rPr lang="en-US" sz="1200" b="0" i="0" u="none" strike="noStrike" baseline="0" dirty="0">
                <a:solidFill>
                  <a:srgbClr val="000000"/>
                </a:solidFill>
                <a:latin typeface="MinionPro-Regular"/>
              </a:rPr>
              <a:t>“Hambrick and </a:t>
            </a:r>
            <a:r>
              <a:rPr lang="en-US" sz="1200" b="0" i="0" u="none" strike="noStrike" baseline="0" dirty="0" err="1">
                <a:solidFill>
                  <a:srgbClr val="000000"/>
                </a:solidFill>
                <a:latin typeface="MinionPro-Regular"/>
              </a:rPr>
              <a:t>Macnamara</a:t>
            </a:r>
            <a:r>
              <a:rPr lang="en-US" sz="1200" b="0" i="0" u="none" strike="noStrike" baseline="0" dirty="0">
                <a:solidFill>
                  <a:srgbClr val="000000"/>
                </a:solidFill>
                <a:latin typeface="MinionPro-Regular"/>
              </a:rPr>
              <a:t> are correct in pointing out that a change was made in our</a:t>
            </a:r>
            <a:r>
              <a:rPr lang="en-US" sz="1200" dirty="0">
                <a:solidFill>
                  <a:srgbClr val="000000"/>
                </a:solidFill>
                <a:latin typeface="MinionPro-Regular"/>
              </a:rPr>
              <a:t> </a:t>
            </a:r>
            <a:r>
              <a:rPr lang="en-US" sz="1200" b="0" i="0" u="none" strike="noStrike" baseline="0" dirty="0">
                <a:solidFill>
                  <a:srgbClr val="000000"/>
                </a:solidFill>
                <a:latin typeface="MinionPro-Regular"/>
              </a:rPr>
              <a:t>article after it had been accepted for publication. While reviewing the galley proof, we asked and were granted permission by the editors to include a figure. Its purpose was to provide a visual reference for understanding our proposed criteria for evaluating studies of deliberate practice (see Figure 1, p 8 Miller et al., </a:t>
            </a:r>
            <a:r>
              <a:rPr lang="en-US" sz="1200" b="0" i="0" u="none" strike="noStrike" baseline="0" dirty="0">
                <a:solidFill>
                  <a:srgbClr val="000080"/>
                </a:solidFill>
                <a:latin typeface="MinionPro-Regular"/>
              </a:rPr>
              <a:t>2018</a:t>
            </a:r>
            <a:r>
              <a:rPr lang="en-US" sz="1200" b="0" i="0" u="none" strike="noStrike" baseline="0" dirty="0">
                <a:solidFill>
                  <a:srgbClr val="000000"/>
                </a:solidFill>
                <a:latin typeface="MinionPro-Regular"/>
              </a:rPr>
              <a:t>]. Unfortunately, during the insertion of the figure, five words were inadvertently omitted from the description of the criteria, resulting in a grammatically incorrect and incomplete sentence. The last sentence in the article should read, ‘To that end, </a:t>
            </a:r>
            <a:r>
              <a:rPr lang="en-US" sz="1200" b="0" i="1" u="none" strike="noStrike" baseline="0" dirty="0">
                <a:solidFill>
                  <a:srgbClr val="000000"/>
                </a:solidFill>
                <a:latin typeface="MinionPro-It"/>
              </a:rPr>
              <a:t>we propose that in future studies</a:t>
            </a:r>
            <a:r>
              <a:rPr lang="en-US" sz="1200" b="0" i="0" u="none" strike="noStrike" baseline="0" dirty="0">
                <a:solidFill>
                  <a:srgbClr val="000000"/>
                </a:solidFill>
                <a:latin typeface="MinionPro-Regular"/>
              </a:rPr>
              <a:t>, any activity deemed DP meet the following four criteria: (1) individualized learning objectives; (2) ongoing feedback regarding performance and learning; (3) involvement of a coach; and (4) successive refinement through repetition most often conducted alone.’ Given Hambrick’s close involvement throughout the review process, we would have appreciated being notified so the obvious error could have been corrected and any misunderstandings and untoward characterizations</a:t>
            </a:r>
            <a:r>
              <a:rPr lang="en-US" sz="1200" dirty="0">
                <a:solidFill>
                  <a:srgbClr val="000000"/>
                </a:solidFill>
                <a:latin typeface="MinionPro-Regular"/>
              </a:rPr>
              <a:t> </a:t>
            </a:r>
            <a:r>
              <a:rPr lang="en-US" sz="1200" b="0" i="0" u="none" strike="noStrike" baseline="0" dirty="0">
                <a:solidFill>
                  <a:srgbClr val="000000"/>
                </a:solidFill>
                <a:latin typeface="MinionPro-Regular"/>
              </a:rPr>
              <a:t>avoided.”</a:t>
            </a:r>
            <a:endParaRPr lang="en-US" sz="1200" b="1" dirty="0">
              <a:solidFill>
                <a:srgbClr val="000000"/>
              </a:solidFill>
              <a:latin typeface="+mj-lt"/>
            </a:endParaRPr>
          </a:p>
          <a:p>
            <a:endParaRPr lang="en-US" sz="1200" b="1" dirty="0"/>
          </a:p>
          <a:p>
            <a:pPr algn="l"/>
            <a:r>
              <a:rPr lang="en-US" sz="1600" b="1" dirty="0">
                <a:solidFill>
                  <a:srgbClr val="000000"/>
                </a:solidFill>
                <a:latin typeface="+mj-lt"/>
              </a:rPr>
              <a:t>When Miller et al. (2018) state they were “granted permission by the editors” (above) to add a figure, they must be referring to the </a:t>
            </a:r>
            <a:r>
              <a:rPr lang="en-US" sz="1600" b="1" i="1" dirty="0">
                <a:solidFill>
                  <a:srgbClr val="000000"/>
                </a:solidFill>
                <a:latin typeface="+mj-lt"/>
              </a:rPr>
              <a:t>copy editors</a:t>
            </a:r>
            <a:r>
              <a:rPr lang="en-US" sz="1600" b="1" dirty="0">
                <a:solidFill>
                  <a:srgbClr val="000000"/>
                </a:solidFill>
                <a:latin typeface="+mj-lt"/>
              </a:rPr>
              <a:t> at the publisher rather than to the </a:t>
            </a:r>
            <a:r>
              <a:rPr lang="en-US" sz="1600" b="1" i="1" dirty="0">
                <a:solidFill>
                  <a:srgbClr val="000000"/>
                </a:solidFill>
                <a:latin typeface="+mj-lt"/>
              </a:rPr>
              <a:t>journal’s editors</a:t>
            </a:r>
            <a:r>
              <a:rPr lang="en-US" sz="1600" b="1" dirty="0">
                <a:solidFill>
                  <a:srgbClr val="000000"/>
                </a:solidFill>
                <a:latin typeface="+mj-lt"/>
              </a:rPr>
              <a:t> (i.e., Editor Ziegler and Associate Editors), given that Editor Ziegler had indicated to Hambrick there would be no further changes in the article from the accepted prepublication version. Hambrick contacted the Editor Ziegler (rather than the authors) upon discovering the changes. We make no judgement about motives behind Miller and colleagues’ actions in this matter.</a:t>
            </a:r>
            <a:endParaRPr lang="en-US" sz="1600" b="1" dirty="0"/>
          </a:p>
        </p:txBody>
      </p:sp>
      <p:sp>
        <p:nvSpPr>
          <p:cNvPr id="4" name="Title 2">
            <a:extLst>
              <a:ext uri="{FF2B5EF4-FFF2-40B4-BE49-F238E27FC236}">
                <a16:creationId xmlns:a16="http://schemas.microsoft.com/office/drawing/2014/main" id="{CBAE02BD-9896-4970-B79A-52D3B981D48F}"/>
              </a:ext>
            </a:extLst>
          </p:cNvPr>
          <p:cNvSpPr txBox="1">
            <a:spLocks/>
          </p:cNvSpPr>
          <p:nvPr/>
        </p:nvSpPr>
        <p:spPr>
          <a:xfrm>
            <a:off x="0" y="403034"/>
            <a:ext cx="9144000" cy="413658"/>
          </a:xfrm>
          <a:prstGeom prst="rect">
            <a:avLst/>
          </a:prstGeom>
        </p:spPr>
        <p:txBody>
          <a:bodyPr vert="horz" lIns="91440" tIns="45720" rIns="91440" bIns="45720" rtlCol="0" anchor="ctr">
            <a:noAutofit/>
          </a:bodyPr>
          <a:lstStyle/>
          <a:p>
            <a:pPr lvl="0" algn="ctr">
              <a:spcBef>
                <a:spcPct val="0"/>
              </a:spcBef>
              <a:defRPr/>
            </a:pPr>
            <a:r>
              <a:rPr lang="en-US" sz="3000" b="1" dirty="0">
                <a:solidFill>
                  <a:srgbClr val="646464"/>
                </a:solidFill>
              </a:rPr>
              <a:t>Citation of Miller et al.’s (2019) original reply </a:t>
            </a:r>
          </a:p>
          <a:p>
            <a:pPr lvl="0" algn="ctr">
              <a:spcBef>
                <a:spcPct val="0"/>
              </a:spcBef>
              <a:defRPr/>
            </a:pPr>
            <a:r>
              <a:rPr lang="en-US" sz="3000" b="1" dirty="0">
                <a:solidFill>
                  <a:srgbClr val="646464"/>
                </a:solidFill>
              </a:rPr>
              <a:t>in Hambrick et al. (2020) </a:t>
            </a:r>
            <a:r>
              <a:rPr lang="en-US" sz="3000" b="1" i="1" dirty="0">
                <a:solidFill>
                  <a:srgbClr val="646464"/>
                </a:solidFill>
              </a:rPr>
              <a:t>Frontiers</a:t>
            </a:r>
            <a:r>
              <a:rPr lang="en-US" sz="3000" b="1" dirty="0">
                <a:solidFill>
                  <a:srgbClr val="646464"/>
                </a:solidFill>
              </a:rPr>
              <a:t> article</a:t>
            </a:r>
          </a:p>
        </p:txBody>
      </p:sp>
    </p:spTree>
    <p:extLst>
      <p:ext uri="{BB962C8B-B14F-4D97-AF65-F5344CB8AC3E}">
        <p14:creationId xmlns:p14="http://schemas.microsoft.com/office/powerpoint/2010/main" val="26083313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828800" y="2858870"/>
            <a:ext cx="5114925" cy="923330"/>
          </a:xfrm>
          <a:prstGeom prst="rect">
            <a:avLst/>
          </a:prstGeom>
          <a:noFill/>
        </p:spPr>
        <p:txBody>
          <a:bodyPr wrap="square" rtlCol="0">
            <a:spAutoFit/>
          </a:bodyPr>
          <a:lstStyle/>
          <a:p>
            <a:endParaRPr lang="en-US" sz="3000" dirty="0"/>
          </a:p>
          <a:p>
            <a:endParaRPr lang="en-US" sz="2400" dirty="0"/>
          </a:p>
        </p:txBody>
      </p:sp>
      <p:sp>
        <p:nvSpPr>
          <p:cNvPr id="8" name="Rectangle 7">
            <a:extLst>
              <a:ext uri="{FF2B5EF4-FFF2-40B4-BE49-F238E27FC236}">
                <a16:creationId xmlns:a16="http://schemas.microsoft.com/office/drawing/2014/main" id="{C4E2143E-4983-4807-B49B-9DA33173A184}"/>
              </a:ext>
            </a:extLst>
          </p:cNvPr>
          <p:cNvSpPr/>
          <p:nvPr/>
        </p:nvSpPr>
        <p:spPr>
          <a:xfrm>
            <a:off x="0" y="0"/>
            <a:ext cx="9144000" cy="1219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itle 2">
            <a:extLst>
              <a:ext uri="{FF2B5EF4-FFF2-40B4-BE49-F238E27FC236}">
                <a16:creationId xmlns:a16="http://schemas.microsoft.com/office/drawing/2014/main" id="{A12EDA79-DA4D-4B25-95AF-28AEE0E41BA3}"/>
              </a:ext>
            </a:extLst>
          </p:cNvPr>
          <p:cNvSpPr txBox="1">
            <a:spLocks/>
          </p:cNvSpPr>
          <p:nvPr/>
        </p:nvSpPr>
        <p:spPr>
          <a:xfrm>
            <a:off x="0" y="403034"/>
            <a:ext cx="9144000" cy="413658"/>
          </a:xfrm>
          <a:prstGeom prst="rect">
            <a:avLst/>
          </a:prstGeom>
        </p:spPr>
        <p:txBody>
          <a:bodyPr vert="horz" lIns="91440" tIns="45720" rIns="91440" bIns="45720" rtlCol="0" anchor="ctr">
            <a:noAutofit/>
          </a:bodyPr>
          <a:lstStyle/>
          <a:p>
            <a:pPr lvl="0" algn="ctr">
              <a:spcBef>
                <a:spcPct val="0"/>
              </a:spcBef>
              <a:defRPr/>
            </a:pPr>
            <a:r>
              <a:rPr lang="en-US" sz="3000" b="1" dirty="0">
                <a:solidFill>
                  <a:srgbClr val="646464"/>
                </a:solidFill>
              </a:rPr>
              <a:t>Miller et al. (2018) article, </a:t>
            </a:r>
          </a:p>
          <a:p>
            <a:pPr lvl="0" algn="ctr">
              <a:spcBef>
                <a:spcPct val="0"/>
              </a:spcBef>
              <a:defRPr/>
            </a:pPr>
            <a:r>
              <a:rPr lang="en-US" sz="3000" b="1" dirty="0">
                <a:solidFill>
                  <a:srgbClr val="646464"/>
                </a:solidFill>
              </a:rPr>
              <a:t>Hambrick &amp; </a:t>
            </a:r>
            <a:r>
              <a:rPr lang="en-US" sz="3000" b="1" dirty="0" err="1">
                <a:solidFill>
                  <a:srgbClr val="646464"/>
                </a:solidFill>
              </a:rPr>
              <a:t>Macnamara</a:t>
            </a:r>
            <a:r>
              <a:rPr lang="en-US" sz="3000" b="1" dirty="0">
                <a:solidFill>
                  <a:srgbClr val="646464"/>
                </a:solidFill>
              </a:rPr>
              <a:t> (2019) commentary</a:t>
            </a:r>
          </a:p>
        </p:txBody>
      </p:sp>
      <p:sp>
        <p:nvSpPr>
          <p:cNvPr id="12" name="Rectangle 11">
            <a:extLst>
              <a:ext uri="{FF2B5EF4-FFF2-40B4-BE49-F238E27FC236}">
                <a16:creationId xmlns:a16="http://schemas.microsoft.com/office/drawing/2014/main" id="{84D90D1B-42FC-4E73-B381-817889E89A7A}"/>
              </a:ext>
            </a:extLst>
          </p:cNvPr>
          <p:cNvSpPr/>
          <p:nvPr/>
        </p:nvSpPr>
        <p:spPr>
          <a:xfrm>
            <a:off x="762000" y="1338590"/>
            <a:ext cx="7315200" cy="523220"/>
          </a:xfrm>
          <a:prstGeom prst="rect">
            <a:avLst/>
          </a:prstGeom>
          <a:solidFill>
            <a:schemeClr val="bg1"/>
          </a:solidFill>
        </p:spPr>
        <p:txBody>
          <a:bodyPr wrap="square">
            <a:spAutoFit/>
          </a:bodyPr>
          <a:lstStyle/>
          <a:p>
            <a:endParaRPr lang="en-US" sz="1600" b="1" dirty="0">
              <a:latin typeface="+mj-lt"/>
            </a:endParaRPr>
          </a:p>
          <a:p>
            <a:endParaRPr lang="en-US" sz="1200" dirty="0">
              <a:latin typeface="+mj-lt"/>
            </a:endParaRPr>
          </a:p>
        </p:txBody>
      </p:sp>
      <p:sp>
        <p:nvSpPr>
          <p:cNvPr id="2" name="Slide Number Placeholder 1">
            <a:extLst>
              <a:ext uri="{FF2B5EF4-FFF2-40B4-BE49-F238E27FC236}">
                <a16:creationId xmlns:a16="http://schemas.microsoft.com/office/drawing/2014/main" id="{48443D93-4FBF-4625-86F6-108A1624B801}"/>
              </a:ext>
            </a:extLst>
          </p:cNvPr>
          <p:cNvSpPr>
            <a:spLocks noGrp="1"/>
          </p:cNvSpPr>
          <p:nvPr>
            <p:ph type="sldNum" sz="quarter" idx="12"/>
          </p:nvPr>
        </p:nvSpPr>
        <p:spPr/>
        <p:txBody>
          <a:bodyPr/>
          <a:lstStyle/>
          <a:p>
            <a:fld id="{0604511F-B04D-4E6B-BBFB-9C435E59A7A9}" type="slidenum">
              <a:rPr lang="en-US" smtClean="0"/>
              <a:pPr/>
              <a:t>2</a:t>
            </a:fld>
            <a:endParaRPr lang="en-US" dirty="0"/>
          </a:p>
        </p:txBody>
      </p:sp>
      <p:sp>
        <p:nvSpPr>
          <p:cNvPr id="3" name="TextBox 2">
            <a:extLst>
              <a:ext uri="{FF2B5EF4-FFF2-40B4-BE49-F238E27FC236}">
                <a16:creationId xmlns:a16="http://schemas.microsoft.com/office/drawing/2014/main" id="{DB463E89-59CB-49F4-A47D-018C11E14901}"/>
              </a:ext>
            </a:extLst>
          </p:cNvPr>
          <p:cNvSpPr txBox="1"/>
          <p:nvPr/>
        </p:nvSpPr>
        <p:spPr>
          <a:xfrm>
            <a:off x="914400" y="1295400"/>
            <a:ext cx="7315200" cy="5632311"/>
          </a:xfrm>
          <a:prstGeom prst="rect">
            <a:avLst/>
          </a:prstGeom>
          <a:noFill/>
        </p:spPr>
        <p:txBody>
          <a:bodyPr wrap="square" rtlCol="0">
            <a:spAutoFit/>
          </a:bodyPr>
          <a:lstStyle/>
          <a:p>
            <a:r>
              <a:rPr lang="en-US" sz="1500" b="1" dirty="0"/>
              <a:t>Scott Miller and colleagues performed a reanalysis of </a:t>
            </a:r>
            <a:r>
              <a:rPr lang="en-US" sz="1500" b="1" dirty="0" err="1"/>
              <a:t>Macnamara</a:t>
            </a:r>
            <a:r>
              <a:rPr lang="en-US" sz="1500" b="1" dirty="0"/>
              <a:t> et al.’s (2014) meta-analytic data; the re-analysis was submitted to and accepted for publication at </a:t>
            </a:r>
            <a:r>
              <a:rPr lang="en-US" sz="1500" b="1" i="1" dirty="0"/>
              <a:t>High Ability Studies</a:t>
            </a:r>
            <a:r>
              <a:rPr lang="en-US" sz="1500" b="1" dirty="0"/>
              <a:t>. Miller </a:t>
            </a:r>
            <a:r>
              <a:rPr lang="en-US" sz="1500" b="1" dirty="0">
                <a:hlinkClick r:id="rId2"/>
              </a:rPr>
              <a:t>posted</a:t>
            </a:r>
            <a:r>
              <a:rPr lang="en-US" sz="1500" b="1" dirty="0"/>
              <a:t> </a:t>
            </a:r>
            <a:r>
              <a:rPr lang="en-US" sz="1500" b="1" dirty="0">
                <a:solidFill>
                  <a:srgbClr val="FF0000"/>
                </a:solidFill>
              </a:rPr>
              <a:t>(Sept. 17, 2018)</a:t>
            </a:r>
            <a:r>
              <a:rPr lang="en-US" sz="1500" b="1" dirty="0"/>
              <a:t> the “Prepublication Copy of article accepted for publication in </a:t>
            </a:r>
            <a:r>
              <a:rPr lang="en-US" sz="1500" b="1" i="1" dirty="0"/>
              <a:t>High Ability Studies</a:t>
            </a:r>
            <a:r>
              <a:rPr lang="en-US" sz="1500" b="1" dirty="0"/>
              <a:t>” on his website (still available as of Aug. 12, 2020). </a:t>
            </a:r>
          </a:p>
          <a:p>
            <a:endParaRPr lang="en-US" sz="1000" b="1" dirty="0"/>
          </a:p>
          <a:p>
            <a:r>
              <a:rPr lang="en-US" sz="1500" b="1" dirty="0"/>
              <a:t>Soon thereafter, we (Hambrick &amp; </a:t>
            </a:r>
            <a:r>
              <a:rPr lang="en-US" sz="1500" b="1" dirty="0" err="1"/>
              <a:t>Macnamara</a:t>
            </a:r>
            <a:r>
              <a:rPr lang="en-US" sz="1500" b="1" dirty="0"/>
              <a:t>) began writing a commentary on the Miller et al. (2018) article, relying on this accepted pre-publication version. Because the Miller et al. (2018) article was still not published when we were ready to submit the commentary, Hambrick e-mailed </a:t>
            </a:r>
            <a:r>
              <a:rPr lang="en-US" sz="1500" b="1" dirty="0">
                <a:solidFill>
                  <a:srgbClr val="FF0000"/>
                </a:solidFill>
              </a:rPr>
              <a:t>(Nov. 8, 2018)</a:t>
            </a:r>
            <a:r>
              <a:rPr lang="en-US" sz="1500" b="1" dirty="0"/>
              <a:t> the Editor of </a:t>
            </a:r>
            <a:r>
              <a:rPr lang="en-US" sz="1500" b="1" i="1" dirty="0"/>
              <a:t>High Ability Studies</a:t>
            </a:r>
            <a:r>
              <a:rPr lang="en-US" sz="1500" b="1" dirty="0"/>
              <a:t> (Prof. Dr. Albert Ziegler) to ensure the accepted prepublication version of Miller et al. that we had been relying on was the final version of the article (Hambrick included the link to the copy on Miller’s website). Editor Ziegler responded </a:t>
            </a:r>
            <a:r>
              <a:rPr lang="en-US" sz="1500" b="1" dirty="0">
                <a:solidFill>
                  <a:srgbClr val="FF0000"/>
                </a:solidFill>
              </a:rPr>
              <a:t>(Nov. 8, 2018)</a:t>
            </a:r>
            <a:r>
              <a:rPr lang="en-US" sz="1500" b="1" dirty="0"/>
              <a:t> that there would be no changes in the Miller et al. (2018) article</a:t>
            </a:r>
            <a:r>
              <a:rPr lang="en-US" sz="1500" b="1" i="1" dirty="0"/>
              <a:t> </a:t>
            </a:r>
            <a:r>
              <a:rPr lang="en-US" sz="1500" b="1" dirty="0"/>
              <a:t>and that we could submit our commentary.</a:t>
            </a:r>
            <a:r>
              <a:rPr lang="en-US" sz="1500" b="1" i="1" dirty="0"/>
              <a:t> </a:t>
            </a:r>
            <a:r>
              <a:rPr lang="en-US" sz="1500" b="1" dirty="0"/>
              <a:t>Hambrick submitted the commentary </a:t>
            </a:r>
            <a:r>
              <a:rPr lang="en-US" sz="1500" b="1" dirty="0">
                <a:solidFill>
                  <a:srgbClr val="FF0000"/>
                </a:solidFill>
              </a:rPr>
              <a:t>(Nov. 14, 2018)</a:t>
            </a:r>
            <a:r>
              <a:rPr lang="en-US" sz="1500" b="1" dirty="0"/>
              <a:t> and it was later accepted </a:t>
            </a:r>
            <a:r>
              <a:rPr lang="en-US" sz="1500" b="1" dirty="0">
                <a:solidFill>
                  <a:srgbClr val="FF0000"/>
                </a:solidFill>
              </a:rPr>
              <a:t>(April 9, 2019)</a:t>
            </a:r>
            <a:r>
              <a:rPr lang="en-US" sz="1500" b="1" dirty="0"/>
              <a:t>. </a:t>
            </a:r>
          </a:p>
          <a:p>
            <a:endParaRPr lang="en-US" sz="1000" b="1" dirty="0"/>
          </a:p>
          <a:p>
            <a:r>
              <a:rPr lang="en-US" sz="1500" b="1" dirty="0"/>
              <a:t>Subsequently, while checking quotations in the Hambrick and </a:t>
            </a:r>
            <a:r>
              <a:rPr lang="en-US" sz="1500" b="1" dirty="0" err="1"/>
              <a:t>Macnamara</a:t>
            </a:r>
            <a:r>
              <a:rPr lang="en-US" sz="1500" b="1" dirty="0"/>
              <a:t> (2019) galley proofs for accuracy, Hambrick discovered that, for whatever reason, Miller and colleagues did in fact make changes to the Miller et al. (2018) article, presumably at the galley proofs stage for their article. At least one change was substantive and affected a critical point that Hambrick and </a:t>
            </a:r>
            <a:r>
              <a:rPr lang="en-US" sz="1500" b="1" dirty="0" err="1"/>
              <a:t>Macnamara</a:t>
            </a:r>
            <a:r>
              <a:rPr lang="en-US" sz="1500" b="1" dirty="0"/>
              <a:t> had made in their commentary. </a:t>
            </a:r>
          </a:p>
          <a:p>
            <a:endParaRPr lang="en-US" sz="1000" b="1" dirty="0"/>
          </a:p>
          <a:p>
            <a:r>
              <a:rPr lang="en-US" sz="1500" b="1" dirty="0"/>
              <a:t>The same day, Hambrick e-mailed Editor Ziegler </a:t>
            </a:r>
            <a:r>
              <a:rPr lang="en-US" sz="1500" b="1" dirty="0">
                <a:solidFill>
                  <a:srgbClr val="FF0000"/>
                </a:solidFill>
              </a:rPr>
              <a:t>(April 16, 2019)</a:t>
            </a:r>
            <a:r>
              <a:rPr lang="en-US" sz="1500" b="1" dirty="0"/>
              <a:t> to inform him of the situation. Editor Ziegler responded </a:t>
            </a:r>
            <a:r>
              <a:rPr lang="en-US" sz="1500" b="1" dirty="0">
                <a:solidFill>
                  <a:srgbClr val="FF0000"/>
                </a:solidFill>
              </a:rPr>
              <a:t>(April 16, 2019)</a:t>
            </a:r>
            <a:r>
              <a:rPr lang="en-US" sz="1500" b="1" dirty="0"/>
              <a:t> to say that, if this report was correct, he would be “startled”; he also noted that Miller and colleagues had been informed that we (Hambrick &amp; </a:t>
            </a:r>
            <a:r>
              <a:rPr lang="en-US" sz="1500" b="1" dirty="0" err="1"/>
              <a:t>Macnamara</a:t>
            </a:r>
            <a:r>
              <a:rPr lang="en-US" sz="1500" b="1" dirty="0"/>
              <a:t>) were writing a commentary on their article. </a:t>
            </a:r>
          </a:p>
        </p:txBody>
      </p:sp>
    </p:spTree>
    <p:extLst>
      <p:ext uri="{BB962C8B-B14F-4D97-AF65-F5344CB8AC3E}">
        <p14:creationId xmlns:p14="http://schemas.microsoft.com/office/powerpoint/2010/main" val="25306496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828800" y="2858870"/>
            <a:ext cx="5114925" cy="923330"/>
          </a:xfrm>
          <a:prstGeom prst="rect">
            <a:avLst/>
          </a:prstGeom>
          <a:noFill/>
        </p:spPr>
        <p:txBody>
          <a:bodyPr wrap="square" rtlCol="0">
            <a:spAutoFit/>
          </a:bodyPr>
          <a:lstStyle/>
          <a:p>
            <a:endParaRPr lang="en-US" sz="3000" dirty="0"/>
          </a:p>
          <a:p>
            <a:endParaRPr lang="en-US" sz="2400" dirty="0"/>
          </a:p>
        </p:txBody>
      </p:sp>
      <p:sp>
        <p:nvSpPr>
          <p:cNvPr id="8" name="Rectangle 7">
            <a:extLst>
              <a:ext uri="{FF2B5EF4-FFF2-40B4-BE49-F238E27FC236}">
                <a16:creationId xmlns:a16="http://schemas.microsoft.com/office/drawing/2014/main" id="{C4E2143E-4983-4807-B49B-9DA33173A184}"/>
              </a:ext>
            </a:extLst>
          </p:cNvPr>
          <p:cNvSpPr/>
          <p:nvPr/>
        </p:nvSpPr>
        <p:spPr>
          <a:xfrm>
            <a:off x="0" y="0"/>
            <a:ext cx="9144000" cy="1219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Slide Number Placeholder 1">
            <a:extLst>
              <a:ext uri="{FF2B5EF4-FFF2-40B4-BE49-F238E27FC236}">
                <a16:creationId xmlns:a16="http://schemas.microsoft.com/office/drawing/2014/main" id="{48443D93-4FBF-4625-86F6-108A1624B801}"/>
              </a:ext>
            </a:extLst>
          </p:cNvPr>
          <p:cNvSpPr>
            <a:spLocks noGrp="1"/>
          </p:cNvSpPr>
          <p:nvPr>
            <p:ph type="sldNum" sz="quarter" idx="12"/>
          </p:nvPr>
        </p:nvSpPr>
        <p:spPr/>
        <p:txBody>
          <a:bodyPr/>
          <a:lstStyle/>
          <a:p>
            <a:fld id="{0604511F-B04D-4E6B-BBFB-9C435E59A7A9}" type="slidenum">
              <a:rPr lang="en-US" smtClean="0"/>
              <a:pPr/>
              <a:t>3</a:t>
            </a:fld>
            <a:endParaRPr lang="en-US" dirty="0"/>
          </a:p>
        </p:txBody>
      </p:sp>
      <p:sp>
        <p:nvSpPr>
          <p:cNvPr id="3" name="TextBox 2">
            <a:extLst>
              <a:ext uri="{FF2B5EF4-FFF2-40B4-BE49-F238E27FC236}">
                <a16:creationId xmlns:a16="http://schemas.microsoft.com/office/drawing/2014/main" id="{DB463E89-59CB-49F4-A47D-018C11E14901}"/>
              </a:ext>
            </a:extLst>
          </p:cNvPr>
          <p:cNvSpPr txBox="1"/>
          <p:nvPr/>
        </p:nvSpPr>
        <p:spPr>
          <a:xfrm>
            <a:off x="914400" y="1295400"/>
            <a:ext cx="7315200" cy="5539978"/>
          </a:xfrm>
          <a:prstGeom prst="rect">
            <a:avLst/>
          </a:prstGeom>
          <a:noFill/>
        </p:spPr>
        <p:txBody>
          <a:bodyPr wrap="square" rtlCol="0">
            <a:spAutoFit/>
          </a:bodyPr>
          <a:lstStyle/>
          <a:p>
            <a:r>
              <a:rPr lang="en-US" sz="1500" b="1" dirty="0"/>
              <a:t>Next, Editor Ziegler sent </a:t>
            </a:r>
            <a:r>
              <a:rPr lang="en-US" sz="1500" b="1" dirty="0">
                <a:solidFill>
                  <a:srgbClr val="FF0000"/>
                </a:solidFill>
              </a:rPr>
              <a:t>(April 25, 2019)</a:t>
            </a:r>
            <a:r>
              <a:rPr lang="en-US" sz="1500" b="1" dirty="0"/>
              <a:t> a document comparison to Hambrick (Miller et al. accepted version vs. published version) and noted he agreed “substantial” changes had been made. Confirming the changes had been made post-acceptance, he noted that because the changes were made at the production stage, they were out of his control; and he wrote: </a:t>
            </a:r>
            <a:r>
              <a:rPr lang="en-US" sz="1500" b="1" i="0" u="none" strike="noStrike" dirty="0">
                <a:solidFill>
                  <a:srgbClr val="000000"/>
                </a:solidFill>
                <a:effectLst/>
                <a:latin typeface="Calibri" panose="020F0502020204030204" pitchFamily="34" charset="0"/>
              </a:rPr>
              <a:t>“that these changes had been made is obviously in line with the policy of the publisher. </a:t>
            </a:r>
            <a:r>
              <a:rPr lang="en-US" sz="1500" b="1" i="0" u="none" strike="noStrike" dirty="0" err="1">
                <a:solidFill>
                  <a:srgbClr val="000000"/>
                </a:solidFill>
                <a:effectLst/>
                <a:latin typeface="Calibri" panose="020F0502020204030204" pitchFamily="34" charset="0"/>
              </a:rPr>
              <a:t>i</a:t>
            </a:r>
            <a:r>
              <a:rPr lang="en-US" sz="1500" b="1" i="0" u="none" strike="noStrike" dirty="0">
                <a:solidFill>
                  <a:srgbClr val="000000"/>
                </a:solidFill>
                <a:effectLst/>
                <a:latin typeface="Calibri" panose="020F0502020204030204" pitchFamily="34" charset="0"/>
              </a:rPr>
              <a:t> was not aware of that, otherwise </a:t>
            </a:r>
            <a:r>
              <a:rPr lang="en-US" sz="1500" b="1" i="0" u="none" strike="noStrike" dirty="0" err="1">
                <a:solidFill>
                  <a:srgbClr val="000000"/>
                </a:solidFill>
                <a:effectLst/>
                <a:latin typeface="Calibri" panose="020F0502020204030204" pitchFamily="34" charset="0"/>
              </a:rPr>
              <a:t>i</a:t>
            </a:r>
            <a:r>
              <a:rPr lang="en-US" sz="1500" b="1" i="0" u="none" strike="noStrike" dirty="0">
                <a:solidFill>
                  <a:srgbClr val="000000"/>
                </a:solidFill>
                <a:effectLst/>
                <a:latin typeface="Calibri" panose="020F0502020204030204" pitchFamily="34" charset="0"/>
              </a:rPr>
              <a:t> had taken precautions. this is unfortunately a rare case.” </a:t>
            </a:r>
            <a:r>
              <a:rPr lang="en-US" sz="1500" b="1" dirty="0"/>
              <a:t>He asked Hambrick how he would like to proceed. </a:t>
            </a:r>
          </a:p>
          <a:p>
            <a:endParaRPr lang="en-US" sz="800" b="1" dirty="0"/>
          </a:p>
          <a:p>
            <a:r>
              <a:rPr lang="en-US" sz="1500" b="1" dirty="0"/>
              <a:t>After conferring with his co-author, Hambrick sent </a:t>
            </a:r>
            <a:r>
              <a:rPr lang="en-US" sz="1500" b="1" dirty="0">
                <a:solidFill>
                  <a:srgbClr val="FF0000"/>
                </a:solidFill>
              </a:rPr>
              <a:t>(April 30, 2019)</a:t>
            </a:r>
            <a:r>
              <a:rPr lang="en-US" sz="1500" b="1" dirty="0"/>
              <a:t> Editor Ziegler an e-mail and corrected galley proofs for the Hambrick and </a:t>
            </a:r>
            <a:r>
              <a:rPr lang="en-US" sz="1500" b="1" dirty="0" err="1"/>
              <a:t>Macnamara</a:t>
            </a:r>
            <a:r>
              <a:rPr lang="en-US" sz="1500" b="1" dirty="0"/>
              <a:t> (2019) commentary detailing the changes that would need to be made to resolve the matter; this included quoting from both the accepted version and the published version of Miller et al. (2018) to show the important change Miller and colleagues made at the galley proofs stage. </a:t>
            </a:r>
          </a:p>
          <a:p>
            <a:endParaRPr lang="en-US" sz="800" b="1" dirty="0"/>
          </a:p>
          <a:p>
            <a:r>
              <a:rPr lang="en-US" sz="1500" b="1" dirty="0"/>
              <a:t>Editor Ziegler responded </a:t>
            </a:r>
            <a:r>
              <a:rPr lang="en-US" sz="1500" b="1" dirty="0">
                <a:solidFill>
                  <a:srgbClr val="FF0000"/>
                </a:solidFill>
              </a:rPr>
              <a:t>(May 1, 2019)</a:t>
            </a:r>
            <a:r>
              <a:rPr lang="en-US" sz="1500" b="1" dirty="0"/>
              <a:t> that he would need to consult with members of the journal’s board. Hambrick e-mailed </a:t>
            </a:r>
            <a:r>
              <a:rPr lang="en-US" sz="1500" b="1" dirty="0">
                <a:solidFill>
                  <a:srgbClr val="FF0000"/>
                </a:solidFill>
              </a:rPr>
              <a:t>(May 9, 2019)</a:t>
            </a:r>
            <a:r>
              <a:rPr lang="en-US" sz="1500" b="1" dirty="0"/>
              <a:t> Editor Ziegler for an update, and Editor Ziegler responded </a:t>
            </a:r>
            <a:r>
              <a:rPr lang="en-US" sz="1500" b="1" dirty="0">
                <a:solidFill>
                  <a:srgbClr val="FF0000"/>
                </a:solidFill>
              </a:rPr>
              <a:t>(May 9, 2019)</a:t>
            </a:r>
            <a:r>
              <a:rPr lang="en-US" sz="1500" b="1" dirty="0"/>
              <a:t> to say he was waiting for one outstanding opinion.</a:t>
            </a:r>
          </a:p>
          <a:p>
            <a:endParaRPr lang="en-US" sz="800" b="1" dirty="0"/>
          </a:p>
          <a:p>
            <a:r>
              <a:rPr lang="en-US" sz="1500" b="1" dirty="0">
                <a:latin typeface="+mj-lt"/>
              </a:rPr>
              <a:t>Three weeks later </a:t>
            </a:r>
            <a:r>
              <a:rPr lang="en-US" sz="1500" b="1" dirty="0">
                <a:solidFill>
                  <a:srgbClr val="FF0000"/>
                </a:solidFill>
                <a:latin typeface="+mj-lt"/>
              </a:rPr>
              <a:t>(May 30, 2019)</a:t>
            </a:r>
            <a:r>
              <a:rPr lang="en-US" sz="1500" b="1" dirty="0">
                <a:latin typeface="+mj-lt"/>
              </a:rPr>
              <a:t>, with no resolution, Hambrick wrote Editor Ziegler to note that publication of their (Hambrick &amp; </a:t>
            </a:r>
            <a:r>
              <a:rPr lang="en-US" sz="1500" b="1" dirty="0" err="1">
                <a:latin typeface="+mj-lt"/>
              </a:rPr>
              <a:t>Macnamara’s</a:t>
            </a:r>
            <a:r>
              <a:rPr lang="en-US" sz="1500" b="1" dirty="0">
                <a:latin typeface="+mj-lt"/>
              </a:rPr>
              <a:t>) commentary had now been delayed for 6 weeks, and wrote that if he (Hambrick) </a:t>
            </a:r>
            <a:r>
              <a:rPr lang="en-US" sz="1500" b="1" i="0" u="none" strike="noStrike" dirty="0">
                <a:solidFill>
                  <a:srgbClr val="222222"/>
                </a:solidFill>
                <a:effectLst/>
                <a:latin typeface="+mj-lt"/>
              </a:rPr>
              <a:t>didn’t hear from him (Ziegler) in 2 weeks </a:t>
            </a:r>
            <a:r>
              <a:rPr lang="en-US" sz="1500" b="1" i="0" u="none" strike="noStrike" dirty="0">
                <a:solidFill>
                  <a:srgbClr val="FF0000"/>
                </a:solidFill>
                <a:effectLst/>
                <a:latin typeface="+mj-lt"/>
              </a:rPr>
              <a:t>(by June 12, 2019)</a:t>
            </a:r>
            <a:r>
              <a:rPr lang="en-US" sz="1500" b="1" i="0" u="none" strike="noStrike" dirty="0">
                <a:solidFill>
                  <a:srgbClr val="222222"/>
                </a:solidFill>
                <a:effectLst/>
                <a:latin typeface="+mj-lt"/>
              </a:rPr>
              <a:t> with suggested edits to the proposed changes, he would assume the changes were acceptable and would send them to the production office (copying Editor Ziegler). Hambrick attached the proposed changes again for Editor Ziegler’s convenience. </a:t>
            </a:r>
            <a:endParaRPr lang="en-US" sz="1500" b="1" dirty="0">
              <a:latin typeface="+mj-lt"/>
            </a:endParaRPr>
          </a:p>
        </p:txBody>
      </p:sp>
      <p:sp>
        <p:nvSpPr>
          <p:cNvPr id="4" name="Title 2">
            <a:extLst>
              <a:ext uri="{FF2B5EF4-FFF2-40B4-BE49-F238E27FC236}">
                <a16:creationId xmlns:a16="http://schemas.microsoft.com/office/drawing/2014/main" id="{82EB7A38-FC57-4526-B957-2608D1E7672A}"/>
              </a:ext>
            </a:extLst>
          </p:cNvPr>
          <p:cNvSpPr txBox="1">
            <a:spLocks/>
          </p:cNvSpPr>
          <p:nvPr/>
        </p:nvSpPr>
        <p:spPr>
          <a:xfrm>
            <a:off x="0" y="403034"/>
            <a:ext cx="9144000" cy="413658"/>
          </a:xfrm>
          <a:prstGeom prst="rect">
            <a:avLst/>
          </a:prstGeom>
        </p:spPr>
        <p:txBody>
          <a:bodyPr vert="horz" lIns="91440" tIns="45720" rIns="91440" bIns="45720" rtlCol="0" anchor="ctr">
            <a:noAutofit/>
          </a:bodyPr>
          <a:lstStyle/>
          <a:p>
            <a:pPr lvl="0" algn="ctr">
              <a:spcBef>
                <a:spcPct val="0"/>
              </a:spcBef>
              <a:defRPr/>
            </a:pPr>
            <a:r>
              <a:rPr lang="en-US" sz="3000" b="1" dirty="0">
                <a:solidFill>
                  <a:srgbClr val="646464"/>
                </a:solidFill>
              </a:rPr>
              <a:t>Miller et al. (2018) article, </a:t>
            </a:r>
          </a:p>
          <a:p>
            <a:pPr lvl="0" algn="ctr">
              <a:spcBef>
                <a:spcPct val="0"/>
              </a:spcBef>
              <a:defRPr/>
            </a:pPr>
            <a:r>
              <a:rPr lang="en-US" sz="3000" b="1" dirty="0">
                <a:solidFill>
                  <a:srgbClr val="646464"/>
                </a:solidFill>
              </a:rPr>
              <a:t>Hambrick &amp; </a:t>
            </a:r>
            <a:r>
              <a:rPr lang="en-US" sz="3000" b="1" dirty="0" err="1">
                <a:solidFill>
                  <a:srgbClr val="646464"/>
                </a:solidFill>
              </a:rPr>
              <a:t>Macnamara</a:t>
            </a:r>
            <a:r>
              <a:rPr lang="en-US" sz="3000" b="1" dirty="0">
                <a:solidFill>
                  <a:srgbClr val="646464"/>
                </a:solidFill>
              </a:rPr>
              <a:t> (2019) commentary</a:t>
            </a:r>
          </a:p>
        </p:txBody>
      </p:sp>
    </p:spTree>
    <p:extLst>
      <p:ext uri="{BB962C8B-B14F-4D97-AF65-F5344CB8AC3E}">
        <p14:creationId xmlns:p14="http://schemas.microsoft.com/office/powerpoint/2010/main" val="31346734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828800" y="2858870"/>
            <a:ext cx="5114925" cy="923330"/>
          </a:xfrm>
          <a:prstGeom prst="rect">
            <a:avLst/>
          </a:prstGeom>
          <a:noFill/>
        </p:spPr>
        <p:txBody>
          <a:bodyPr wrap="square" rtlCol="0">
            <a:spAutoFit/>
          </a:bodyPr>
          <a:lstStyle/>
          <a:p>
            <a:endParaRPr lang="en-US" sz="3000" dirty="0"/>
          </a:p>
          <a:p>
            <a:endParaRPr lang="en-US" sz="2400" dirty="0"/>
          </a:p>
        </p:txBody>
      </p:sp>
      <p:sp>
        <p:nvSpPr>
          <p:cNvPr id="8" name="Rectangle 7">
            <a:extLst>
              <a:ext uri="{FF2B5EF4-FFF2-40B4-BE49-F238E27FC236}">
                <a16:creationId xmlns:a16="http://schemas.microsoft.com/office/drawing/2014/main" id="{C4E2143E-4983-4807-B49B-9DA33173A184}"/>
              </a:ext>
            </a:extLst>
          </p:cNvPr>
          <p:cNvSpPr/>
          <p:nvPr/>
        </p:nvSpPr>
        <p:spPr>
          <a:xfrm>
            <a:off x="0" y="0"/>
            <a:ext cx="9144000" cy="1219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84D90D1B-42FC-4E73-B381-817889E89A7A}"/>
              </a:ext>
            </a:extLst>
          </p:cNvPr>
          <p:cNvSpPr/>
          <p:nvPr/>
        </p:nvSpPr>
        <p:spPr>
          <a:xfrm>
            <a:off x="762000" y="1338590"/>
            <a:ext cx="7315200" cy="523220"/>
          </a:xfrm>
          <a:prstGeom prst="rect">
            <a:avLst/>
          </a:prstGeom>
          <a:solidFill>
            <a:schemeClr val="bg1"/>
          </a:solidFill>
        </p:spPr>
        <p:txBody>
          <a:bodyPr wrap="square">
            <a:spAutoFit/>
          </a:bodyPr>
          <a:lstStyle/>
          <a:p>
            <a:endParaRPr lang="en-US" sz="1600" b="1" dirty="0">
              <a:latin typeface="+mj-lt"/>
            </a:endParaRPr>
          </a:p>
          <a:p>
            <a:endParaRPr lang="en-US" sz="1200" dirty="0">
              <a:latin typeface="+mj-lt"/>
            </a:endParaRPr>
          </a:p>
        </p:txBody>
      </p:sp>
      <p:sp>
        <p:nvSpPr>
          <p:cNvPr id="2" name="Slide Number Placeholder 1">
            <a:extLst>
              <a:ext uri="{FF2B5EF4-FFF2-40B4-BE49-F238E27FC236}">
                <a16:creationId xmlns:a16="http://schemas.microsoft.com/office/drawing/2014/main" id="{48443D93-4FBF-4625-86F6-108A1624B801}"/>
              </a:ext>
            </a:extLst>
          </p:cNvPr>
          <p:cNvSpPr>
            <a:spLocks noGrp="1"/>
          </p:cNvSpPr>
          <p:nvPr>
            <p:ph type="sldNum" sz="quarter" idx="12"/>
          </p:nvPr>
        </p:nvSpPr>
        <p:spPr/>
        <p:txBody>
          <a:bodyPr/>
          <a:lstStyle/>
          <a:p>
            <a:fld id="{0604511F-B04D-4E6B-BBFB-9C435E59A7A9}" type="slidenum">
              <a:rPr lang="en-US" smtClean="0"/>
              <a:pPr/>
              <a:t>4</a:t>
            </a:fld>
            <a:endParaRPr lang="en-US" dirty="0"/>
          </a:p>
        </p:txBody>
      </p:sp>
      <p:sp>
        <p:nvSpPr>
          <p:cNvPr id="3" name="TextBox 2">
            <a:extLst>
              <a:ext uri="{FF2B5EF4-FFF2-40B4-BE49-F238E27FC236}">
                <a16:creationId xmlns:a16="http://schemas.microsoft.com/office/drawing/2014/main" id="{DB463E89-59CB-49F4-A47D-018C11E14901}"/>
              </a:ext>
            </a:extLst>
          </p:cNvPr>
          <p:cNvSpPr txBox="1"/>
          <p:nvPr/>
        </p:nvSpPr>
        <p:spPr>
          <a:xfrm>
            <a:off x="914400" y="1295400"/>
            <a:ext cx="7315200" cy="4478149"/>
          </a:xfrm>
          <a:prstGeom prst="rect">
            <a:avLst/>
          </a:prstGeom>
          <a:noFill/>
        </p:spPr>
        <p:txBody>
          <a:bodyPr wrap="square" rtlCol="0">
            <a:spAutoFit/>
          </a:bodyPr>
          <a:lstStyle/>
          <a:p>
            <a:r>
              <a:rPr lang="en-US" sz="1500" b="1" dirty="0"/>
              <a:t>Editor Ziegler responded </a:t>
            </a:r>
            <a:r>
              <a:rPr lang="en-US" sz="1500" b="1" dirty="0">
                <a:solidFill>
                  <a:srgbClr val="FF0000"/>
                </a:solidFill>
              </a:rPr>
              <a:t>(May 30, 2019)</a:t>
            </a:r>
            <a:r>
              <a:rPr lang="en-US" sz="1500" b="1" dirty="0"/>
              <a:t> to say that he was still waiting for the opinion of the aforementioned board member. Hambrick wrote back </a:t>
            </a:r>
            <a:r>
              <a:rPr lang="en-US" sz="1500" b="1" dirty="0">
                <a:solidFill>
                  <a:srgbClr val="FF0000"/>
                </a:solidFill>
              </a:rPr>
              <a:t>(May 30, 2019)</a:t>
            </a:r>
            <a:r>
              <a:rPr lang="en-US" sz="1500" b="1" dirty="0"/>
              <a:t> to Editor Ziegler and reiterated that if he didn’t hear otherwise in 2 weeks </a:t>
            </a:r>
            <a:r>
              <a:rPr lang="en-US" sz="1500" b="1" dirty="0">
                <a:solidFill>
                  <a:srgbClr val="FF0000"/>
                </a:solidFill>
              </a:rPr>
              <a:t>(June 12, 2019)</a:t>
            </a:r>
            <a:r>
              <a:rPr lang="en-US" sz="1500" b="1" dirty="0"/>
              <a:t>, he would assume the proposed changes were acceptable to Editor Ziegler and would send the proof to the production office with approval for publication. </a:t>
            </a:r>
          </a:p>
          <a:p>
            <a:endParaRPr lang="en-US" sz="1000" b="1" dirty="0"/>
          </a:p>
          <a:p>
            <a:r>
              <a:rPr lang="en-US" sz="1500" b="1" dirty="0"/>
              <a:t>That date arrived with no response from Editor Ziegler, and Hambrick sent </a:t>
            </a:r>
            <a:r>
              <a:rPr lang="en-US" sz="1500" b="1" dirty="0">
                <a:solidFill>
                  <a:srgbClr val="FF0000"/>
                </a:solidFill>
              </a:rPr>
              <a:t>(June 12, 2019)</a:t>
            </a:r>
            <a:r>
              <a:rPr lang="en-US" sz="1500" b="1" dirty="0"/>
              <a:t> the proof for the commentary back to the production office, copying Editor Ziegler on the email. Editor Ziegler was copied on all correspondence with the production office until publication of the commentary </a:t>
            </a:r>
            <a:r>
              <a:rPr lang="en-US" sz="1500" b="1" dirty="0">
                <a:solidFill>
                  <a:srgbClr val="FF0000"/>
                </a:solidFill>
              </a:rPr>
              <a:t>(Sept. 23, 2019)</a:t>
            </a:r>
            <a:r>
              <a:rPr lang="en-US" sz="1500" b="1" dirty="0"/>
              <a:t>. </a:t>
            </a:r>
          </a:p>
          <a:p>
            <a:endParaRPr lang="en-US" sz="1000" b="1" dirty="0"/>
          </a:p>
          <a:p>
            <a:r>
              <a:rPr lang="en-US" sz="1500" b="1" dirty="0"/>
              <a:t>The Hambrick and </a:t>
            </a:r>
            <a:r>
              <a:rPr lang="en-US" sz="1500" b="1" dirty="0" err="1"/>
              <a:t>Macnamara</a:t>
            </a:r>
            <a:r>
              <a:rPr lang="en-US" sz="1500" b="1" dirty="0"/>
              <a:t> (2019) commentary quotes from Miller et al.’s (2018) accepted pre-publication version and from the published version to show how Miller and colleagues changed their article, post-acceptance (see next slide). The commentary also notes that Miller et al. (2018) did not inform either the Editor of </a:t>
            </a:r>
            <a:r>
              <a:rPr lang="en-US" sz="1500" b="1" i="1" dirty="0"/>
              <a:t>High Ability Studies</a:t>
            </a:r>
            <a:r>
              <a:rPr lang="en-US" sz="1500" b="1" dirty="0"/>
              <a:t> or the authors (Hambrick &amp; </a:t>
            </a:r>
            <a:r>
              <a:rPr lang="en-US" sz="1500" b="1" dirty="0" err="1"/>
              <a:t>Macnamara</a:t>
            </a:r>
            <a:r>
              <a:rPr lang="en-US" sz="1500" b="1" dirty="0"/>
              <a:t>) of these post-acceptance change. (We make no judgement about motives behind Miller and colleagues’ actions.) </a:t>
            </a:r>
          </a:p>
          <a:p>
            <a:endParaRPr lang="en-US" sz="1000" b="1" dirty="0"/>
          </a:p>
          <a:p>
            <a:r>
              <a:rPr lang="en-US" sz="1500" b="1" dirty="0">
                <a:solidFill>
                  <a:srgbClr val="FF0000"/>
                </a:solidFill>
              </a:rPr>
              <a:t>If you would like the e-mails to confirm the preceding account of events, e-mail Zach Hambrick at </a:t>
            </a:r>
            <a:r>
              <a:rPr lang="en-US" sz="1500" b="1" dirty="0">
                <a:solidFill>
                  <a:srgbClr val="FF0000"/>
                </a:solidFill>
                <a:hlinkClick r:id="rId2">
                  <a:extLst>
                    <a:ext uri="{A12FA001-AC4F-418D-AE19-62706E023703}">
                      <ahyp:hlinkClr xmlns:ahyp="http://schemas.microsoft.com/office/drawing/2018/hyperlinkcolor" val="tx"/>
                    </a:ext>
                  </a:extLst>
                </a:hlinkClick>
              </a:rPr>
              <a:t>hambric3@gmail.com</a:t>
            </a:r>
            <a:r>
              <a:rPr lang="en-US" sz="1500" b="1" dirty="0">
                <a:solidFill>
                  <a:srgbClr val="FF0000"/>
                </a:solidFill>
              </a:rPr>
              <a:t> and he will send them to you.</a:t>
            </a:r>
          </a:p>
        </p:txBody>
      </p:sp>
      <p:sp>
        <p:nvSpPr>
          <p:cNvPr id="4" name="Title 2">
            <a:extLst>
              <a:ext uri="{FF2B5EF4-FFF2-40B4-BE49-F238E27FC236}">
                <a16:creationId xmlns:a16="http://schemas.microsoft.com/office/drawing/2014/main" id="{535D1950-8593-42CB-BABA-2849D2875E46}"/>
              </a:ext>
            </a:extLst>
          </p:cNvPr>
          <p:cNvSpPr txBox="1">
            <a:spLocks/>
          </p:cNvSpPr>
          <p:nvPr/>
        </p:nvSpPr>
        <p:spPr>
          <a:xfrm>
            <a:off x="0" y="403034"/>
            <a:ext cx="9144000" cy="413658"/>
          </a:xfrm>
          <a:prstGeom prst="rect">
            <a:avLst/>
          </a:prstGeom>
        </p:spPr>
        <p:txBody>
          <a:bodyPr vert="horz" lIns="91440" tIns="45720" rIns="91440" bIns="45720" rtlCol="0" anchor="ctr">
            <a:noAutofit/>
          </a:bodyPr>
          <a:lstStyle/>
          <a:p>
            <a:pPr lvl="0" algn="ctr">
              <a:spcBef>
                <a:spcPct val="0"/>
              </a:spcBef>
              <a:defRPr/>
            </a:pPr>
            <a:r>
              <a:rPr lang="en-US" sz="3000" b="1" dirty="0">
                <a:solidFill>
                  <a:srgbClr val="646464"/>
                </a:solidFill>
              </a:rPr>
              <a:t>Miller et al. (2018) article, </a:t>
            </a:r>
          </a:p>
          <a:p>
            <a:pPr lvl="0" algn="ctr">
              <a:spcBef>
                <a:spcPct val="0"/>
              </a:spcBef>
              <a:defRPr/>
            </a:pPr>
            <a:r>
              <a:rPr lang="en-US" sz="3000" b="1" dirty="0">
                <a:solidFill>
                  <a:srgbClr val="646464"/>
                </a:solidFill>
              </a:rPr>
              <a:t>Hambrick &amp; </a:t>
            </a:r>
            <a:r>
              <a:rPr lang="en-US" sz="3000" b="1" dirty="0" err="1">
                <a:solidFill>
                  <a:srgbClr val="646464"/>
                </a:solidFill>
              </a:rPr>
              <a:t>Macnamara</a:t>
            </a:r>
            <a:r>
              <a:rPr lang="en-US" sz="3000" b="1" dirty="0">
                <a:solidFill>
                  <a:srgbClr val="646464"/>
                </a:solidFill>
              </a:rPr>
              <a:t> (2019) commentary</a:t>
            </a:r>
          </a:p>
        </p:txBody>
      </p:sp>
    </p:spTree>
    <p:extLst>
      <p:ext uri="{BB962C8B-B14F-4D97-AF65-F5344CB8AC3E}">
        <p14:creationId xmlns:p14="http://schemas.microsoft.com/office/powerpoint/2010/main" val="40404951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828800" y="2858870"/>
            <a:ext cx="5114925" cy="923330"/>
          </a:xfrm>
          <a:prstGeom prst="rect">
            <a:avLst/>
          </a:prstGeom>
          <a:noFill/>
        </p:spPr>
        <p:txBody>
          <a:bodyPr wrap="square" rtlCol="0">
            <a:spAutoFit/>
          </a:bodyPr>
          <a:lstStyle/>
          <a:p>
            <a:endParaRPr lang="en-US" sz="3000" dirty="0"/>
          </a:p>
          <a:p>
            <a:endParaRPr lang="en-US" sz="2400" dirty="0"/>
          </a:p>
        </p:txBody>
      </p:sp>
      <p:sp>
        <p:nvSpPr>
          <p:cNvPr id="8" name="Rectangle 7">
            <a:extLst>
              <a:ext uri="{FF2B5EF4-FFF2-40B4-BE49-F238E27FC236}">
                <a16:creationId xmlns:a16="http://schemas.microsoft.com/office/drawing/2014/main" id="{C4E2143E-4983-4807-B49B-9DA33173A184}"/>
              </a:ext>
            </a:extLst>
          </p:cNvPr>
          <p:cNvSpPr/>
          <p:nvPr/>
        </p:nvSpPr>
        <p:spPr>
          <a:xfrm>
            <a:off x="0" y="0"/>
            <a:ext cx="9144000" cy="1219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Slide Number Placeholder 1">
            <a:extLst>
              <a:ext uri="{FF2B5EF4-FFF2-40B4-BE49-F238E27FC236}">
                <a16:creationId xmlns:a16="http://schemas.microsoft.com/office/drawing/2014/main" id="{48443D93-4FBF-4625-86F6-108A1624B801}"/>
              </a:ext>
            </a:extLst>
          </p:cNvPr>
          <p:cNvSpPr>
            <a:spLocks noGrp="1"/>
          </p:cNvSpPr>
          <p:nvPr>
            <p:ph type="sldNum" sz="quarter" idx="12"/>
          </p:nvPr>
        </p:nvSpPr>
        <p:spPr/>
        <p:txBody>
          <a:bodyPr/>
          <a:lstStyle/>
          <a:p>
            <a:fld id="{0604511F-B04D-4E6B-BBFB-9C435E59A7A9}" type="slidenum">
              <a:rPr lang="en-US" smtClean="0"/>
              <a:pPr/>
              <a:t>5</a:t>
            </a:fld>
            <a:endParaRPr lang="en-US" dirty="0"/>
          </a:p>
        </p:txBody>
      </p:sp>
      <p:sp>
        <p:nvSpPr>
          <p:cNvPr id="4" name="Title 2">
            <a:extLst>
              <a:ext uri="{FF2B5EF4-FFF2-40B4-BE49-F238E27FC236}">
                <a16:creationId xmlns:a16="http://schemas.microsoft.com/office/drawing/2014/main" id="{535D1950-8593-42CB-BABA-2849D2875E46}"/>
              </a:ext>
            </a:extLst>
          </p:cNvPr>
          <p:cNvSpPr txBox="1">
            <a:spLocks/>
          </p:cNvSpPr>
          <p:nvPr/>
        </p:nvSpPr>
        <p:spPr>
          <a:xfrm>
            <a:off x="0" y="403034"/>
            <a:ext cx="9144000" cy="413658"/>
          </a:xfrm>
          <a:prstGeom prst="rect">
            <a:avLst/>
          </a:prstGeom>
        </p:spPr>
        <p:txBody>
          <a:bodyPr vert="horz" lIns="91440" tIns="45720" rIns="91440" bIns="45720" rtlCol="0" anchor="ctr">
            <a:noAutofit/>
          </a:bodyPr>
          <a:lstStyle/>
          <a:p>
            <a:pPr lvl="0" algn="ctr">
              <a:spcBef>
                <a:spcPct val="0"/>
              </a:spcBef>
              <a:defRPr/>
            </a:pPr>
            <a:r>
              <a:rPr lang="en-US" sz="3000" b="1" dirty="0">
                <a:solidFill>
                  <a:srgbClr val="646464"/>
                </a:solidFill>
              </a:rPr>
              <a:t>Miller et al. (2018) article, </a:t>
            </a:r>
          </a:p>
          <a:p>
            <a:pPr lvl="0" algn="ctr">
              <a:spcBef>
                <a:spcPct val="0"/>
              </a:spcBef>
              <a:defRPr/>
            </a:pPr>
            <a:r>
              <a:rPr lang="en-US" sz="3000" b="1" dirty="0">
                <a:solidFill>
                  <a:srgbClr val="646464"/>
                </a:solidFill>
              </a:rPr>
              <a:t>Hambrick &amp; </a:t>
            </a:r>
            <a:r>
              <a:rPr lang="en-US" sz="3000" b="1" dirty="0" err="1">
                <a:solidFill>
                  <a:srgbClr val="646464"/>
                </a:solidFill>
              </a:rPr>
              <a:t>Macnamara</a:t>
            </a:r>
            <a:r>
              <a:rPr lang="en-US" sz="3000" b="1" dirty="0">
                <a:solidFill>
                  <a:srgbClr val="646464"/>
                </a:solidFill>
              </a:rPr>
              <a:t> (2019) commentary</a:t>
            </a:r>
          </a:p>
        </p:txBody>
      </p:sp>
      <p:sp>
        <p:nvSpPr>
          <p:cNvPr id="6" name="TextBox 5">
            <a:extLst>
              <a:ext uri="{FF2B5EF4-FFF2-40B4-BE49-F238E27FC236}">
                <a16:creationId xmlns:a16="http://schemas.microsoft.com/office/drawing/2014/main" id="{60E13020-D83C-4F68-99B1-1A89C70E8F2B}"/>
              </a:ext>
            </a:extLst>
          </p:cNvPr>
          <p:cNvSpPr txBox="1"/>
          <p:nvPr/>
        </p:nvSpPr>
        <p:spPr>
          <a:xfrm>
            <a:off x="914400" y="1295400"/>
            <a:ext cx="6477000" cy="6355586"/>
          </a:xfrm>
          <a:prstGeom prst="rect">
            <a:avLst/>
          </a:prstGeom>
          <a:noFill/>
        </p:spPr>
        <p:txBody>
          <a:bodyPr wrap="square" rtlCol="0">
            <a:spAutoFit/>
          </a:bodyPr>
          <a:lstStyle/>
          <a:p>
            <a:r>
              <a:rPr lang="en-US" sz="1500" b="1" dirty="0">
                <a:latin typeface="+mj-lt"/>
              </a:rPr>
              <a:t>Text in accepted pre-publication version of Miller et al. (2018):</a:t>
            </a:r>
          </a:p>
          <a:p>
            <a:r>
              <a:rPr lang="en-US" sz="1300" b="0" i="0" u="none" strike="noStrike" dirty="0">
                <a:solidFill>
                  <a:srgbClr val="222222"/>
                </a:solidFill>
                <a:effectLst/>
                <a:latin typeface="+mj-lt"/>
              </a:rPr>
              <a:t>“To that end, we propose that in future studies, any activity deemed DP meet the following four criteria: (1) individualized learning objectives; (2) ongoing feedback regarding performance and learning; (3) involvement of a coach; and (4) successive refinement through repetition most often conducted alone (Ericsson &amp; Lehmann, 1996). To this point, it is noteworthy that even work published by Ericsson, the researcher credited with originating the term, do not meet these four criteria and often change from one study or publication to another (c.f., Duffy, Baluch, &amp; Ericsson, 2004; Ericsson et al., 1993; Ericsson, 2007; Plant, Ericsson, Hill, &amp; </a:t>
            </a:r>
            <a:r>
              <a:rPr lang="en-US" sz="1300" b="0" i="0" u="none" strike="noStrike" dirty="0" err="1">
                <a:solidFill>
                  <a:srgbClr val="222222"/>
                </a:solidFill>
                <a:effectLst/>
                <a:latin typeface="+mj-lt"/>
              </a:rPr>
              <a:t>Asberg</a:t>
            </a:r>
            <a:r>
              <a:rPr lang="en-US" sz="1300" b="0" i="0" u="none" strike="noStrike" dirty="0">
                <a:solidFill>
                  <a:srgbClr val="222222"/>
                </a:solidFill>
                <a:effectLst/>
                <a:latin typeface="+mj-lt"/>
              </a:rPr>
              <a:t>, 2005; </a:t>
            </a:r>
            <a:r>
              <a:rPr lang="en-US" sz="1300" b="0" i="0" u="none" strike="noStrike" dirty="0" err="1">
                <a:solidFill>
                  <a:srgbClr val="222222"/>
                </a:solidFill>
                <a:effectLst/>
                <a:latin typeface="+mj-lt"/>
              </a:rPr>
              <a:t>Tuffiash</a:t>
            </a:r>
            <a:r>
              <a:rPr lang="en-US" sz="1300" b="0" i="0" u="none" strike="noStrike" dirty="0">
                <a:solidFill>
                  <a:srgbClr val="222222"/>
                </a:solidFill>
                <a:effectLst/>
                <a:latin typeface="+mj-lt"/>
              </a:rPr>
              <a:t>, </a:t>
            </a:r>
            <a:r>
              <a:rPr lang="en-US" sz="1300" b="0" i="0" u="none" strike="noStrike" dirty="0" err="1">
                <a:solidFill>
                  <a:srgbClr val="222222"/>
                </a:solidFill>
                <a:effectLst/>
                <a:latin typeface="+mj-lt"/>
              </a:rPr>
              <a:t>Roring</a:t>
            </a:r>
            <a:r>
              <a:rPr lang="en-US" sz="1300" b="0" i="0" u="none" strike="noStrike" dirty="0">
                <a:solidFill>
                  <a:srgbClr val="222222"/>
                </a:solidFill>
                <a:effectLst/>
                <a:latin typeface="+mj-lt"/>
              </a:rPr>
              <a:t>, &amp; Ericsson, 2007).”</a:t>
            </a:r>
            <a:endParaRPr lang="en-US" sz="1300" b="1" dirty="0">
              <a:latin typeface="+mj-lt"/>
            </a:endParaRPr>
          </a:p>
          <a:p>
            <a:endParaRPr lang="en-US" sz="1300" b="1" dirty="0">
              <a:latin typeface="+mj-lt"/>
            </a:endParaRPr>
          </a:p>
          <a:p>
            <a:r>
              <a:rPr lang="en-US" sz="1500" b="1" dirty="0">
                <a:latin typeface="+mj-lt"/>
              </a:rPr>
              <a:t>Text in published version of Miller et al. (2018):</a:t>
            </a:r>
          </a:p>
          <a:p>
            <a:r>
              <a:rPr lang="en-US" sz="1300" b="0" i="0" u="none" strike="noStrike" dirty="0">
                <a:solidFill>
                  <a:srgbClr val="333333"/>
                </a:solidFill>
                <a:effectLst/>
                <a:latin typeface="+mj-lt"/>
              </a:rPr>
              <a:t>“On this score, it is noteworthy that the definition of deliberate practice employed by Ericsson, the researcher credited with originating the term, has varied from one study or publication to another (c.f. Duffy, Baluch, &amp; Anders Ericsson, </a:t>
            </a:r>
            <a:r>
              <a:rPr lang="en-US" sz="1300" b="0" i="0" u="none" strike="noStrike" dirty="0">
                <a:solidFill>
                  <a:srgbClr val="10147E"/>
                </a:solidFill>
                <a:effectLst/>
                <a:latin typeface="+mj-lt"/>
                <a:hlinkClick r:id="rId2"/>
              </a:rPr>
              <a:t>2004</a:t>
            </a:r>
            <a:r>
              <a:rPr lang="en-US" sz="1300" b="0" i="0" u="none" strike="noStrike" dirty="0">
                <a:solidFill>
                  <a:srgbClr val="333333"/>
                </a:solidFill>
                <a:effectLst/>
                <a:latin typeface="+mj-lt"/>
              </a:rPr>
              <a:t>; Ericsson et al., </a:t>
            </a:r>
            <a:r>
              <a:rPr lang="en-US" sz="1300" b="0" i="0" u="none" strike="noStrike" dirty="0">
                <a:solidFill>
                  <a:srgbClr val="10147E"/>
                </a:solidFill>
                <a:effectLst/>
                <a:latin typeface="+mj-lt"/>
                <a:hlinkClick r:id="rId2"/>
              </a:rPr>
              <a:t>1993</a:t>
            </a:r>
            <a:r>
              <a:rPr lang="en-US" sz="1300" b="0" i="0" u="none" strike="noStrike" dirty="0">
                <a:solidFill>
                  <a:srgbClr val="333333"/>
                </a:solidFill>
                <a:effectLst/>
                <a:latin typeface="+mj-lt"/>
              </a:rPr>
              <a:t>; Ericsson, </a:t>
            </a:r>
            <a:r>
              <a:rPr lang="en-US" sz="1300" b="0" i="0" u="none" strike="noStrike" dirty="0" err="1">
                <a:solidFill>
                  <a:srgbClr val="333333"/>
                </a:solidFill>
                <a:effectLst/>
                <a:latin typeface="+mj-lt"/>
              </a:rPr>
              <a:t>Roring</a:t>
            </a:r>
            <a:r>
              <a:rPr lang="en-US" sz="1300" b="0" i="0" u="none" strike="noStrike" dirty="0">
                <a:solidFill>
                  <a:srgbClr val="333333"/>
                </a:solidFill>
                <a:effectLst/>
                <a:latin typeface="+mj-lt"/>
              </a:rPr>
              <a:t>, &amp; </a:t>
            </a:r>
            <a:r>
              <a:rPr lang="en-US" sz="1300" b="0" i="0" u="none" strike="noStrike" dirty="0" err="1">
                <a:solidFill>
                  <a:srgbClr val="333333"/>
                </a:solidFill>
                <a:effectLst/>
                <a:latin typeface="+mj-lt"/>
              </a:rPr>
              <a:t>Nandagopal</a:t>
            </a:r>
            <a:r>
              <a:rPr lang="en-US" sz="1300" b="0" i="0" u="none" strike="noStrike" dirty="0">
                <a:solidFill>
                  <a:srgbClr val="333333"/>
                </a:solidFill>
                <a:effectLst/>
                <a:latin typeface="+mj-lt"/>
              </a:rPr>
              <a:t>, </a:t>
            </a:r>
            <a:r>
              <a:rPr lang="en-US" sz="1300" b="0" i="0" u="none" strike="noStrike" dirty="0">
                <a:solidFill>
                  <a:srgbClr val="10147E"/>
                </a:solidFill>
                <a:effectLst/>
                <a:latin typeface="+mj-lt"/>
                <a:hlinkClick r:id="rId2"/>
              </a:rPr>
              <a:t>2007</a:t>
            </a:r>
            <a:r>
              <a:rPr lang="en-US" sz="1300" b="0" i="0" u="none" strike="noStrike" dirty="0">
                <a:solidFill>
                  <a:srgbClr val="333333"/>
                </a:solidFill>
                <a:effectLst/>
                <a:latin typeface="+mj-lt"/>
              </a:rPr>
              <a:t>; Plant, Ericsson, Hill, &amp; </a:t>
            </a:r>
            <a:r>
              <a:rPr lang="en-US" sz="1300" b="0" i="0" u="none" strike="noStrike" dirty="0" err="1">
                <a:solidFill>
                  <a:srgbClr val="333333"/>
                </a:solidFill>
                <a:effectLst/>
                <a:latin typeface="+mj-lt"/>
              </a:rPr>
              <a:t>Asberg</a:t>
            </a:r>
            <a:r>
              <a:rPr lang="en-US" sz="1300" b="0" i="0" u="none" strike="noStrike" dirty="0">
                <a:solidFill>
                  <a:srgbClr val="333333"/>
                </a:solidFill>
                <a:effectLst/>
                <a:latin typeface="+mj-lt"/>
              </a:rPr>
              <a:t>, </a:t>
            </a:r>
            <a:r>
              <a:rPr lang="en-US" sz="1300" b="0" i="0" u="none" strike="noStrike" dirty="0">
                <a:solidFill>
                  <a:srgbClr val="10147E"/>
                </a:solidFill>
                <a:effectLst/>
                <a:latin typeface="+mj-lt"/>
                <a:hlinkClick r:id="rId2"/>
              </a:rPr>
              <a:t>2005</a:t>
            </a:r>
            <a:r>
              <a:rPr lang="en-US" sz="1300" b="0" i="0" u="none" strike="noStrike" dirty="0">
                <a:solidFill>
                  <a:srgbClr val="333333"/>
                </a:solidFill>
                <a:effectLst/>
                <a:latin typeface="+mj-lt"/>
              </a:rPr>
              <a:t>; </a:t>
            </a:r>
            <a:r>
              <a:rPr lang="en-US" sz="1300" b="0" i="0" u="none" strike="noStrike" dirty="0" err="1">
                <a:solidFill>
                  <a:srgbClr val="333333"/>
                </a:solidFill>
                <a:effectLst/>
                <a:latin typeface="+mj-lt"/>
              </a:rPr>
              <a:t>Tuffiash</a:t>
            </a:r>
            <a:r>
              <a:rPr lang="en-US" sz="1300" b="0" i="0" u="none" strike="noStrike" dirty="0">
                <a:solidFill>
                  <a:srgbClr val="333333"/>
                </a:solidFill>
                <a:effectLst/>
                <a:latin typeface="+mj-lt"/>
              </a:rPr>
              <a:t>, </a:t>
            </a:r>
            <a:r>
              <a:rPr lang="en-US" sz="1300" b="0" i="0" u="none" strike="noStrike" dirty="0" err="1">
                <a:solidFill>
                  <a:srgbClr val="333333"/>
                </a:solidFill>
                <a:effectLst/>
                <a:latin typeface="+mj-lt"/>
              </a:rPr>
              <a:t>Roring</a:t>
            </a:r>
            <a:r>
              <a:rPr lang="en-US" sz="1300" b="0" i="0" u="none" strike="noStrike" dirty="0">
                <a:solidFill>
                  <a:srgbClr val="333333"/>
                </a:solidFill>
                <a:effectLst/>
                <a:latin typeface="+mj-lt"/>
              </a:rPr>
              <a:t>, &amp; Ericsson, </a:t>
            </a:r>
            <a:r>
              <a:rPr lang="en-US" sz="1300" b="0" i="0" u="none" strike="noStrike" dirty="0">
                <a:solidFill>
                  <a:srgbClr val="10147E"/>
                </a:solidFill>
                <a:effectLst/>
                <a:latin typeface="+mj-lt"/>
                <a:hlinkClick r:id="rId2"/>
              </a:rPr>
              <a:t>2007</a:t>
            </a:r>
            <a:r>
              <a:rPr lang="en-US" sz="1300" b="0" i="0" u="none" strike="noStrike" dirty="0">
                <a:solidFill>
                  <a:srgbClr val="333333"/>
                </a:solidFill>
                <a:effectLst/>
                <a:latin typeface="+mj-lt"/>
              </a:rPr>
              <a:t>). To that end, after reviewing the various definition available in the literature, any activity deemed DP meet the following four criteria: (1) individualized learning objectives; (2) ongoing feedback regarding performance and learning; (3) involvement of a coach; and (4) successive refinement through repetition most often conducted alone (Ericsson &amp; Lehmann, </a:t>
            </a:r>
            <a:r>
              <a:rPr lang="en-US" sz="1300" b="0" i="0" u="none" strike="noStrike" dirty="0">
                <a:solidFill>
                  <a:srgbClr val="10147E"/>
                </a:solidFill>
                <a:effectLst/>
                <a:latin typeface="+mj-lt"/>
                <a:hlinkClick r:id="rId2"/>
              </a:rPr>
              <a:t>1996</a:t>
            </a:r>
            <a:r>
              <a:rPr lang="en-US" sz="1300" b="0" i="0" u="none" strike="noStrike" dirty="0">
                <a:solidFill>
                  <a:srgbClr val="333333"/>
                </a:solidFill>
                <a:effectLst/>
                <a:latin typeface="+mj-lt"/>
              </a:rPr>
              <a:t> see </a:t>
            </a:r>
            <a:r>
              <a:rPr lang="en-US" sz="1300" b="0" i="0" u="none" strike="noStrike" dirty="0">
                <a:solidFill>
                  <a:srgbClr val="10147E"/>
                </a:solidFill>
                <a:effectLst/>
                <a:latin typeface="+mj-lt"/>
                <a:hlinkClick r:id="rId3"/>
              </a:rPr>
              <a:t>Figure 1</a:t>
            </a:r>
            <a:r>
              <a:rPr lang="en-US" sz="1300" b="0" i="0" u="none" strike="noStrike" dirty="0">
                <a:solidFill>
                  <a:srgbClr val="333333"/>
                </a:solidFill>
                <a:effectLst/>
                <a:latin typeface="+mj-lt"/>
              </a:rPr>
              <a:t>).”</a:t>
            </a:r>
            <a:endParaRPr lang="en-US" sz="1300" b="1" dirty="0">
              <a:latin typeface="+mj-lt"/>
            </a:endParaRPr>
          </a:p>
          <a:p>
            <a:endParaRPr lang="en-US" sz="1300" b="1" dirty="0">
              <a:latin typeface="+mj-lt"/>
            </a:endParaRPr>
          </a:p>
          <a:p>
            <a:r>
              <a:rPr lang="en-US" sz="1300" b="1" dirty="0">
                <a:latin typeface="+mj-lt"/>
              </a:rPr>
              <a:t>The critical changes in the published version are (a) removal of the point that Ericsson’s own work does not meet the four criteria for deliberate practice, and (b) addition of the statement that they (Miller et al.) had reviewed the literature and found that activities deemed deliberate practice meet these criteria. (The paragraph is also rearranged.) These changes affected a point Hambrick and </a:t>
            </a:r>
            <a:r>
              <a:rPr lang="en-US" sz="1300" b="1" dirty="0" err="1">
                <a:latin typeface="+mj-lt"/>
              </a:rPr>
              <a:t>Macnamara</a:t>
            </a:r>
            <a:r>
              <a:rPr lang="en-US" sz="1300" b="1" dirty="0">
                <a:latin typeface="+mj-lt"/>
              </a:rPr>
              <a:t> had made in their commentary. We make no judgment about why Miller and colleagues made these changes.</a:t>
            </a:r>
          </a:p>
          <a:p>
            <a:endParaRPr lang="en-US" sz="1300" b="1" dirty="0">
              <a:latin typeface="+mj-lt"/>
            </a:endParaRPr>
          </a:p>
          <a:p>
            <a:endParaRPr lang="en-US" sz="1300" b="1" dirty="0">
              <a:latin typeface="+mj-lt"/>
            </a:endParaRPr>
          </a:p>
          <a:p>
            <a:pPr algn="l"/>
            <a:endParaRPr lang="en-US" sz="1300" b="1" dirty="0">
              <a:solidFill>
                <a:srgbClr val="000000"/>
              </a:solidFill>
              <a:latin typeface="+mj-lt"/>
            </a:endParaRPr>
          </a:p>
          <a:p>
            <a:pPr algn="l"/>
            <a:endParaRPr lang="en-US" sz="1300" b="1" dirty="0">
              <a:latin typeface="+mj-lt"/>
            </a:endParaRPr>
          </a:p>
        </p:txBody>
      </p:sp>
    </p:spTree>
    <p:extLst>
      <p:ext uri="{BB962C8B-B14F-4D97-AF65-F5344CB8AC3E}">
        <p14:creationId xmlns:p14="http://schemas.microsoft.com/office/powerpoint/2010/main" val="6630551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828800" y="2858870"/>
            <a:ext cx="5114925" cy="923330"/>
          </a:xfrm>
          <a:prstGeom prst="rect">
            <a:avLst/>
          </a:prstGeom>
          <a:noFill/>
        </p:spPr>
        <p:txBody>
          <a:bodyPr wrap="square" rtlCol="0">
            <a:spAutoFit/>
          </a:bodyPr>
          <a:lstStyle/>
          <a:p>
            <a:endParaRPr lang="en-US" sz="3000" dirty="0"/>
          </a:p>
          <a:p>
            <a:endParaRPr lang="en-US" sz="2400" dirty="0"/>
          </a:p>
        </p:txBody>
      </p:sp>
      <p:sp>
        <p:nvSpPr>
          <p:cNvPr id="8" name="Rectangle 7">
            <a:extLst>
              <a:ext uri="{FF2B5EF4-FFF2-40B4-BE49-F238E27FC236}">
                <a16:creationId xmlns:a16="http://schemas.microsoft.com/office/drawing/2014/main" id="{C4E2143E-4983-4807-B49B-9DA33173A184}"/>
              </a:ext>
            </a:extLst>
          </p:cNvPr>
          <p:cNvSpPr/>
          <p:nvPr/>
        </p:nvSpPr>
        <p:spPr>
          <a:xfrm>
            <a:off x="0" y="0"/>
            <a:ext cx="9144000" cy="1219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2">
            <a:extLst>
              <a:ext uri="{FF2B5EF4-FFF2-40B4-BE49-F238E27FC236}">
                <a16:creationId xmlns:a16="http://schemas.microsoft.com/office/drawing/2014/main" id="{A12EDA79-DA4D-4B25-95AF-28AEE0E41BA3}"/>
              </a:ext>
            </a:extLst>
          </p:cNvPr>
          <p:cNvSpPr txBox="1">
            <a:spLocks/>
          </p:cNvSpPr>
          <p:nvPr/>
        </p:nvSpPr>
        <p:spPr>
          <a:xfrm>
            <a:off x="0" y="403034"/>
            <a:ext cx="9144000" cy="413658"/>
          </a:xfrm>
          <a:prstGeom prst="rect">
            <a:avLst/>
          </a:prstGeom>
        </p:spPr>
        <p:txBody>
          <a:bodyPr vert="horz" lIns="91440" tIns="45720" rIns="91440" bIns="45720" rtlCol="0" anchor="ctr">
            <a:noAutofit/>
          </a:bodyPr>
          <a:lstStyle/>
          <a:p>
            <a:pPr lvl="0" algn="ctr">
              <a:spcBef>
                <a:spcPct val="0"/>
              </a:spcBef>
              <a:defRPr/>
            </a:pPr>
            <a:r>
              <a:rPr lang="en-US" sz="3000" b="1" dirty="0">
                <a:solidFill>
                  <a:srgbClr val="646464"/>
                </a:solidFill>
              </a:rPr>
              <a:t>Miller et al. (2019/2020) reply to </a:t>
            </a:r>
          </a:p>
          <a:p>
            <a:pPr lvl="0" algn="ctr">
              <a:spcBef>
                <a:spcPct val="0"/>
              </a:spcBef>
              <a:defRPr/>
            </a:pPr>
            <a:r>
              <a:rPr lang="en-US" sz="3000" b="1" dirty="0">
                <a:solidFill>
                  <a:srgbClr val="646464"/>
                </a:solidFill>
              </a:rPr>
              <a:t>Hambrick &amp; </a:t>
            </a:r>
            <a:r>
              <a:rPr lang="en-US" sz="3000" b="1" dirty="0" err="1">
                <a:solidFill>
                  <a:srgbClr val="646464"/>
                </a:solidFill>
              </a:rPr>
              <a:t>Macnamara</a:t>
            </a:r>
            <a:r>
              <a:rPr lang="en-US" sz="3000" b="1" dirty="0">
                <a:solidFill>
                  <a:srgbClr val="646464"/>
                </a:solidFill>
              </a:rPr>
              <a:t> (2019) commentary</a:t>
            </a:r>
          </a:p>
        </p:txBody>
      </p:sp>
      <p:sp>
        <p:nvSpPr>
          <p:cNvPr id="12" name="Rectangle 11">
            <a:extLst>
              <a:ext uri="{FF2B5EF4-FFF2-40B4-BE49-F238E27FC236}">
                <a16:creationId xmlns:a16="http://schemas.microsoft.com/office/drawing/2014/main" id="{84D90D1B-42FC-4E73-B381-817889E89A7A}"/>
              </a:ext>
            </a:extLst>
          </p:cNvPr>
          <p:cNvSpPr/>
          <p:nvPr/>
        </p:nvSpPr>
        <p:spPr>
          <a:xfrm>
            <a:off x="762000" y="1338590"/>
            <a:ext cx="7315200" cy="523220"/>
          </a:xfrm>
          <a:prstGeom prst="rect">
            <a:avLst/>
          </a:prstGeom>
          <a:solidFill>
            <a:schemeClr val="bg1"/>
          </a:solidFill>
        </p:spPr>
        <p:txBody>
          <a:bodyPr wrap="square">
            <a:spAutoFit/>
          </a:bodyPr>
          <a:lstStyle/>
          <a:p>
            <a:endParaRPr lang="en-US" sz="1600" b="1" dirty="0">
              <a:latin typeface="+mj-lt"/>
            </a:endParaRPr>
          </a:p>
          <a:p>
            <a:endParaRPr lang="en-US" sz="1200" dirty="0">
              <a:latin typeface="+mj-lt"/>
            </a:endParaRPr>
          </a:p>
        </p:txBody>
      </p:sp>
      <p:sp>
        <p:nvSpPr>
          <p:cNvPr id="2" name="Slide Number Placeholder 1">
            <a:extLst>
              <a:ext uri="{FF2B5EF4-FFF2-40B4-BE49-F238E27FC236}">
                <a16:creationId xmlns:a16="http://schemas.microsoft.com/office/drawing/2014/main" id="{48443D93-4FBF-4625-86F6-108A1624B801}"/>
              </a:ext>
            </a:extLst>
          </p:cNvPr>
          <p:cNvSpPr>
            <a:spLocks noGrp="1"/>
          </p:cNvSpPr>
          <p:nvPr>
            <p:ph type="sldNum" sz="quarter" idx="12"/>
          </p:nvPr>
        </p:nvSpPr>
        <p:spPr/>
        <p:txBody>
          <a:bodyPr/>
          <a:lstStyle/>
          <a:p>
            <a:fld id="{0604511F-B04D-4E6B-BBFB-9C435E59A7A9}" type="slidenum">
              <a:rPr lang="en-US" smtClean="0"/>
              <a:pPr/>
              <a:t>6</a:t>
            </a:fld>
            <a:endParaRPr lang="en-US" dirty="0"/>
          </a:p>
        </p:txBody>
      </p:sp>
      <p:sp>
        <p:nvSpPr>
          <p:cNvPr id="3" name="TextBox 2">
            <a:extLst>
              <a:ext uri="{FF2B5EF4-FFF2-40B4-BE49-F238E27FC236}">
                <a16:creationId xmlns:a16="http://schemas.microsoft.com/office/drawing/2014/main" id="{DB463E89-59CB-49F4-A47D-018C11E14901}"/>
              </a:ext>
            </a:extLst>
          </p:cNvPr>
          <p:cNvSpPr txBox="1"/>
          <p:nvPr/>
        </p:nvSpPr>
        <p:spPr>
          <a:xfrm>
            <a:off x="914400" y="1295400"/>
            <a:ext cx="7315200" cy="5339923"/>
          </a:xfrm>
          <a:prstGeom prst="rect">
            <a:avLst/>
          </a:prstGeom>
          <a:noFill/>
        </p:spPr>
        <p:txBody>
          <a:bodyPr wrap="square" rtlCol="0">
            <a:spAutoFit/>
          </a:bodyPr>
          <a:lstStyle/>
          <a:p>
            <a:r>
              <a:rPr lang="en-US" sz="1700" b="1" dirty="0"/>
              <a:t>On November 8, 2019, Miller and colleagues published the following reply to the Hambrick and </a:t>
            </a:r>
            <a:r>
              <a:rPr lang="en-US" sz="1700" b="1" dirty="0" err="1"/>
              <a:t>Macnamara</a:t>
            </a:r>
            <a:r>
              <a:rPr lang="en-US" sz="1700" b="1" dirty="0"/>
              <a:t> (2019) commentary:</a:t>
            </a:r>
          </a:p>
          <a:p>
            <a:endParaRPr lang="en-US" sz="1000" b="1" dirty="0"/>
          </a:p>
          <a:p>
            <a:r>
              <a:rPr lang="en-US" sz="1700" i="0" u="none" strike="noStrike" dirty="0">
                <a:solidFill>
                  <a:srgbClr val="222222"/>
                </a:solidFill>
                <a:effectLst/>
                <a:latin typeface="+mj-lt"/>
              </a:rPr>
              <a:t>Miller, S. D., Chow, D., </a:t>
            </a:r>
            <a:r>
              <a:rPr lang="en-US" sz="1700" i="0" u="none" strike="noStrike" dirty="0" err="1">
                <a:solidFill>
                  <a:srgbClr val="222222"/>
                </a:solidFill>
                <a:effectLst/>
                <a:latin typeface="+mj-lt"/>
              </a:rPr>
              <a:t>Wampold</a:t>
            </a:r>
            <a:r>
              <a:rPr lang="en-US" sz="1700" i="0" u="none" strike="noStrike" dirty="0">
                <a:solidFill>
                  <a:srgbClr val="222222"/>
                </a:solidFill>
                <a:effectLst/>
                <a:latin typeface="+mj-lt"/>
              </a:rPr>
              <a:t>, B., and Hubble, M. A. (2019). “You say </a:t>
            </a:r>
            <a:r>
              <a:rPr lang="en-US" sz="1700" i="0" u="none" strike="noStrike" dirty="0" err="1">
                <a:solidFill>
                  <a:srgbClr val="222222"/>
                </a:solidFill>
                <a:effectLst/>
                <a:latin typeface="+mj-lt"/>
              </a:rPr>
              <a:t>tomatoe</a:t>
            </a:r>
            <a:r>
              <a:rPr lang="en-US" sz="1700" i="0" u="none" strike="noStrike" dirty="0">
                <a:solidFill>
                  <a:srgbClr val="222222"/>
                </a:solidFill>
                <a:effectLst/>
                <a:latin typeface="+mj-lt"/>
              </a:rPr>
              <a:t>, I say </a:t>
            </a:r>
            <a:r>
              <a:rPr lang="en-US" sz="1700" i="0" u="none" strike="noStrike" dirty="0" err="1">
                <a:solidFill>
                  <a:srgbClr val="222222"/>
                </a:solidFill>
                <a:effectLst/>
                <a:latin typeface="+mj-lt"/>
              </a:rPr>
              <a:t>tomawto</a:t>
            </a:r>
            <a:r>
              <a:rPr lang="en-US" sz="1700" i="0" u="none" strike="noStrike" dirty="0">
                <a:solidFill>
                  <a:srgbClr val="222222"/>
                </a:solidFill>
                <a:effectLst/>
                <a:latin typeface="+mj-lt"/>
              </a:rPr>
              <a:t>”: the importance of deliberate practice for improved performance. High Ability Stud. 30, 288–290. </a:t>
            </a:r>
            <a:r>
              <a:rPr lang="en-US" sz="1700" i="0" u="none" strike="noStrike" dirty="0" err="1">
                <a:solidFill>
                  <a:srgbClr val="222222"/>
                </a:solidFill>
                <a:effectLst/>
                <a:latin typeface="+mj-lt"/>
              </a:rPr>
              <a:t>doi</a:t>
            </a:r>
            <a:r>
              <a:rPr lang="en-US" sz="1700" i="0" u="none" strike="noStrike" dirty="0">
                <a:solidFill>
                  <a:srgbClr val="222222"/>
                </a:solidFill>
                <a:effectLst/>
                <a:latin typeface="+mj-lt"/>
              </a:rPr>
              <a:t>: 10.1080/13598139.2019.1652542</a:t>
            </a:r>
          </a:p>
          <a:p>
            <a:endParaRPr lang="en-US" sz="1000" dirty="0">
              <a:solidFill>
                <a:srgbClr val="222222"/>
              </a:solidFill>
              <a:latin typeface="+mj-lt"/>
            </a:endParaRPr>
          </a:p>
          <a:p>
            <a:r>
              <a:rPr lang="en-US" sz="1700" dirty="0">
                <a:solidFill>
                  <a:srgbClr val="222222"/>
                </a:solidFill>
                <a:latin typeface="+mj-lt"/>
              </a:rPr>
              <a:t>[On Dec. 18, Hambrick sent an e-mail to Editors Ziegler and Harder noting that in their reply Miller et al. (2019) had not resolved a coding error in their meta-analysis that rendered their results uninterpretable. Hambrick also noted that the Miller et al. (2019) reply had apparently not been copy edited (e.g., “expertise” was spelled as “</a:t>
            </a:r>
            <a:r>
              <a:rPr lang="en-US" sz="1700" dirty="0" err="1">
                <a:solidFill>
                  <a:srgbClr val="222222"/>
                </a:solidFill>
                <a:latin typeface="+mj-lt"/>
              </a:rPr>
              <a:t>expertize</a:t>
            </a:r>
            <a:r>
              <a:rPr lang="en-US" sz="1700" dirty="0">
                <a:solidFill>
                  <a:srgbClr val="222222"/>
                </a:solidFill>
                <a:latin typeface="+mj-lt"/>
              </a:rPr>
              <a:t>” in two places.)]</a:t>
            </a:r>
            <a:endParaRPr lang="en-US" sz="1700" i="0" u="none" strike="noStrike" dirty="0">
              <a:solidFill>
                <a:srgbClr val="222222"/>
              </a:solidFill>
              <a:effectLst/>
              <a:latin typeface="+mj-lt"/>
            </a:endParaRPr>
          </a:p>
          <a:p>
            <a:endParaRPr lang="en-US" sz="1000" dirty="0">
              <a:solidFill>
                <a:srgbClr val="222222"/>
              </a:solidFill>
              <a:latin typeface="+mj-lt"/>
            </a:endParaRPr>
          </a:p>
          <a:p>
            <a:r>
              <a:rPr lang="en-US" sz="1700" b="1" dirty="0">
                <a:solidFill>
                  <a:srgbClr val="222222"/>
                </a:solidFill>
                <a:latin typeface="+mj-lt"/>
              </a:rPr>
              <a:t>More than 8 months later, on July 24, 2020, the Miller et al. (2019) reply was </a:t>
            </a:r>
            <a:r>
              <a:rPr lang="en-US" sz="1700" b="1" u="sng" dirty="0">
                <a:solidFill>
                  <a:srgbClr val="222222"/>
                </a:solidFill>
                <a:latin typeface="+mj-lt"/>
              </a:rPr>
              <a:t>replaced</a:t>
            </a:r>
            <a:r>
              <a:rPr lang="en-US" sz="1700" b="1" dirty="0">
                <a:solidFill>
                  <a:srgbClr val="222222"/>
                </a:solidFill>
                <a:latin typeface="+mj-lt"/>
              </a:rPr>
              <a:t> with a different reply:</a:t>
            </a:r>
          </a:p>
          <a:p>
            <a:endParaRPr lang="en-US" sz="1000" b="1" dirty="0">
              <a:solidFill>
                <a:srgbClr val="222222"/>
              </a:solidFill>
              <a:latin typeface="+mj-lt"/>
            </a:endParaRPr>
          </a:p>
          <a:p>
            <a:r>
              <a:rPr lang="en-US" sz="1700" i="0" u="none" strike="noStrike" dirty="0">
                <a:solidFill>
                  <a:srgbClr val="222222"/>
                </a:solidFill>
                <a:effectLst/>
                <a:latin typeface="+mj-lt"/>
              </a:rPr>
              <a:t>Miller, S. D., Hubble, M. A, Chow, D., and </a:t>
            </a:r>
            <a:r>
              <a:rPr lang="en-US" sz="1700" i="0" u="none" strike="noStrike" dirty="0" err="1">
                <a:solidFill>
                  <a:srgbClr val="222222"/>
                </a:solidFill>
                <a:effectLst/>
                <a:latin typeface="+mj-lt"/>
              </a:rPr>
              <a:t>Wampold</a:t>
            </a:r>
            <a:r>
              <a:rPr lang="en-US" sz="1700" i="0" u="none" strike="noStrike" dirty="0">
                <a:solidFill>
                  <a:srgbClr val="222222"/>
                </a:solidFill>
                <a:effectLst/>
                <a:latin typeface="+mj-lt"/>
              </a:rPr>
              <a:t>, B. (2020). More confusion about deliberate practice? Not really. High Ability Stud. 295-297, 30, 295-297. </a:t>
            </a:r>
            <a:r>
              <a:rPr lang="en-US" sz="1700" i="0" u="none" strike="noStrike" dirty="0" err="1">
                <a:solidFill>
                  <a:srgbClr val="222222"/>
                </a:solidFill>
                <a:effectLst/>
                <a:latin typeface="+mj-lt"/>
              </a:rPr>
              <a:t>doi</a:t>
            </a:r>
            <a:r>
              <a:rPr lang="en-US" sz="1700" i="0" u="none" strike="noStrike" dirty="0">
                <a:solidFill>
                  <a:srgbClr val="222222"/>
                </a:solidFill>
                <a:effectLst/>
                <a:latin typeface="+mj-lt"/>
              </a:rPr>
              <a:t>: 10.1080/13598139.2020.1780004</a:t>
            </a:r>
            <a:r>
              <a:rPr lang="en-US" sz="1700" dirty="0">
                <a:solidFill>
                  <a:srgbClr val="222222"/>
                </a:solidFill>
                <a:latin typeface="+mj-lt"/>
              </a:rPr>
              <a:t>  </a:t>
            </a:r>
          </a:p>
          <a:p>
            <a:endParaRPr lang="en-US" sz="1200" dirty="0">
              <a:solidFill>
                <a:srgbClr val="222222"/>
              </a:solidFill>
              <a:latin typeface="+mj-lt"/>
            </a:endParaRPr>
          </a:p>
          <a:p>
            <a:r>
              <a:rPr lang="en-US" sz="1700" b="1" dirty="0">
                <a:solidFill>
                  <a:srgbClr val="222222"/>
                </a:solidFill>
                <a:latin typeface="+mj-lt"/>
              </a:rPr>
              <a:t>On the next slide are screenshots of the original reply (2019) and its replacement (2020), and of a “statement of removal”…</a:t>
            </a:r>
            <a:endParaRPr lang="en-US" sz="1700" b="1" dirty="0">
              <a:latin typeface="+mj-lt"/>
            </a:endParaRPr>
          </a:p>
        </p:txBody>
      </p:sp>
    </p:spTree>
    <p:extLst>
      <p:ext uri="{BB962C8B-B14F-4D97-AF65-F5344CB8AC3E}">
        <p14:creationId xmlns:p14="http://schemas.microsoft.com/office/powerpoint/2010/main" val="23580659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828800" y="2858870"/>
            <a:ext cx="5114925" cy="923330"/>
          </a:xfrm>
          <a:prstGeom prst="rect">
            <a:avLst/>
          </a:prstGeom>
          <a:noFill/>
        </p:spPr>
        <p:txBody>
          <a:bodyPr wrap="square" rtlCol="0">
            <a:spAutoFit/>
          </a:bodyPr>
          <a:lstStyle/>
          <a:p>
            <a:endParaRPr lang="en-US" sz="3000" dirty="0"/>
          </a:p>
          <a:p>
            <a:endParaRPr lang="en-US" sz="2400" dirty="0"/>
          </a:p>
        </p:txBody>
      </p:sp>
      <p:sp>
        <p:nvSpPr>
          <p:cNvPr id="12" name="Rectangle 11">
            <a:extLst>
              <a:ext uri="{FF2B5EF4-FFF2-40B4-BE49-F238E27FC236}">
                <a16:creationId xmlns:a16="http://schemas.microsoft.com/office/drawing/2014/main" id="{84D90D1B-42FC-4E73-B381-817889E89A7A}"/>
              </a:ext>
            </a:extLst>
          </p:cNvPr>
          <p:cNvSpPr/>
          <p:nvPr/>
        </p:nvSpPr>
        <p:spPr>
          <a:xfrm>
            <a:off x="762000" y="1338590"/>
            <a:ext cx="7315200" cy="523220"/>
          </a:xfrm>
          <a:prstGeom prst="rect">
            <a:avLst/>
          </a:prstGeom>
          <a:solidFill>
            <a:schemeClr val="bg1"/>
          </a:solidFill>
        </p:spPr>
        <p:txBody>
          <a:bodyPr wrap="square">
            <a:spAutoFit/>
          </a:bodyPr>
          <a:lstStyle/>
          <a:p>
            <a:endParaRPr lang="en-US" sz="1600" b="1" dirty="0">
              <a:latin typeface="+mj-lt"/>
            </a:endParaRPr>
          </a:p>
          <a:p>
            <a:endParaRPr lang="en-US" sz="1200" dirty="0">
              <a:latin typeface="+mj-lt"/>
            </a:endParaRPr>
          </a:p>
        </p:txBody>
      </p:sp>
      <p:sp>
        <p:nvSpPr>
          <p:cNvPr id="2" name="Slide Number Placeholder 1">
            <a:extLst>
              <a:ext uri="{FF2B5EF4-FFF2-40B4-BE49-F238E27FC236}">
                <a16:creationId xmlns:a16="http://schemas.microsoft.com/office/drawing/2014/main" id="{48443D93-4FBF-4625-86F6-108A1624B801}"/>
              </a:ext>
            </a:extLst>
          </p:cNvPr>
          <p:cNvSpPr>
            <a:spLocks noGrp="1"/>
          </p:cNvSpPr>
          <p:nvPr>
            <p:ph type="sldNum" sz="quarter" idx="12"/>
          </p:nvPr>
        </p:nvSpPr>
        <p:spPr/>
        <p:txBody>
          <a:bodyPr/>
          <a:lstStyle/>
          <a:p>
            <a:fld id="{0604511F-B04D-4E6B-BBFB-9C435E59A7A9}" type="slidenum">
              <a:rPr lang="en-US" smtClean="0"/>
              <a:pPr/>
              <a:t>7</a:t>
            </a:fld>
            <a:endParaRPr lang="en-US" dirty="0"/>
          </a:p>
        </p:txBody>
      </p:sp>
      <p:pic>
        <p:nvPicPr>
          <p:cNvPr id="9" name="Picture 8">
            <a:extLst>
              <a:ext uri="{FF2B5EF4-FFF2-40B4-BE49-F238E27FC236}">
                <a16:creationId xmlns:a16="http://schemas.microsoft.com/office/drawing/2014/main" id="{000F868D-59AF-4EA7-AC91-B2913F6D54AE}"/>
              </a:ext>
            </a:extLst>
          </p:cNvPr>
          <p:cNvPicPr>
            <a:picLocks noChangeAspect="1"/>
          </p:cNvPicPr>
          <p:nvPr/>
        </p:nvPicPr>
        <p:blipFill>
          <a:blip r:embed="rId2"/>
          <a:stretch>
            <a:fillRect/>
          </a:stretch>
        </p:blipFill>
        <p:spPr>
          <a:xfrm>
            <a:off x="603390" y="1180469"/>
            <a:ext cx="3610940" cy="5138510"/>
          </a:xfrm>
          <a:prstGeom prst="rect">
            <a:avLst/>
          </a:prstGeom>
          <a:ln>
            <a:solidFill>
              <a:schemeClr val="bg1">
                <a:lumMod val="65000"/>
              </a:schemeClr>
            </a:solidFill>
          </a:ln>
        </p:spPr>
      </p:pic>
      <p:sp>
        <p:nvSpPr>
          <p:cNvPr id="10" name="TextBox 9">
            <a:extLst>
              <a:ext uri="{FF2B5EF4-FFF2-40B4-BE49-F238E27FC236}">
                <a16:creationId xmlns:a16="http://schemas.microsoft.com/office/drawing/2014/main" id="{EA14ABAD-F4FB-4DB3-94F6-C0A7865303E8}"/>
              </a:ext>
            </a:extLst>
          </p:cNvPr>
          <p:cNvSpPr txBox="1"/>
          <p:nvPr/>
        </p:nvSpPr>
        <p:spPr>
          <a:xfrm>
            <a:off x="381000" y="165590"/>
            <a:ext cx="4055720" cy="646331"/>
          </a:xfrm>
          <a:prstGeom prst="rect">
            <a:avLst/>
          </a:prstGeom>
          <a:noFill/>
        </p:spPr>
        <p:txBody>
          <a:bodyPr wrap="square" rtlCol="0">
            <a:spAutoFit/>
          </a:bodyPr>
          <a:lstStyle/>
          <a:p>
            <a:pPr algn="ctr"/>
            <a:r>
              <a:rPr lang="en-US" b="1" dirty="0"/>
              <a:t>Screenshot of original Miller et al. reply,</a:t>
            </a:r>
          </a:p>
          <a:p>
            <a:pPr algn="ctr"/>
            <a:r>
              <a:rPr lang="en-US" b="1" dirty="0"/>
              <a:t>published on Nov. 8, 2019</a:t>
            </a:r>
          </a:p>
        </p:txBody>
      </p:sp>
      <p:pic>
        <p:nvPicPr>
          <p:cNvPr id="13" name="Picture 12">
            <a:extLst>
              <a:ext uri="{FF2B5EF4-FFF2-40B4-BE49-F238E27FC236}">
                <a16:creationId xmlns:a16="http://schemas.microsoft.com/office/drawing/2014/main" id="{578BFAEC-B17A-4AD5-B098-11A02FDD0C72}"/>
              </a:ext>
            </a:extLst>
          </p:cNvPr>
          <p:cNvPicPr>
            <a:picLocks noChangeAspect="1"/>
          </p:cNvPicPr>
          <p:nvPr/>
        </p:nvPicPr>
        <p:blipFill>
          <a:blip r:embed="rId3"/>
          <a:stretch>
            <a:fillRect/>
          </a:stretch>
        </p:blipFill>
        <p:spPr>
          <a:xfrm>
            <a:off x="4893920" y="1180469"/>
            <a:ext cx="3610940" cy="5145941"/>
          </a:xfrm>
          <a:prstGeom prst="rect">
            <a:avLst/>
          </a:prstGeom>
          <a:ln>
            <a:solidFill>
              <a:schemeClr val="bg1">
                <a:lumMod val="65000"/>
              </a:schemeClr>
            </a:solidFill>
          </a:ln>
        </p:spPr>
      </p:pic>
      <p:sp>
        <p:nvSpPr>
          <p:cNvPr id="14" name="TextBox 13">
            <a:extLst>
              <a:ext uri="{FF2B5EF4-FFF2-40B4-BE49-F238E27FC236}">
                <a16:creationId xmlns:a16="http://schemas.microsoft.com/office/drawing/2014/main" id="{A20109D9-6170-43B6-B985-9CB708EB08A8}"/>
              </a:ext>
            </a:extLst>
          </p:cNvPr>
          <p:cNvSpPr txBox="1"/>
          <p:nvPr/>
        </p:nvSpPr>
        <p:spPr>
          <a:xfrm>
            <a:off x="4741520" y="165591"/>
            <a:ext cx="3903320" cy="923330"/>
          </a:xfrm>
          <a:prstGeom prst="rect">
            <a:avLst/>
          </a:prstGeom>
          <a:noFill/>
        </p:spPr>
        <p:txBody>
          <a:bodyPr wrap="square" rtlCol="0">
            <a:spAutoFit/>
          </a:bodyPr>
          <a:lstStyle/>
          <a:p>
            <a:pPr algn="ctr"/>
            <a:r>
              <a:rPr lang="en-US" b="1" dirty="0"/>
              <a:t>Screenshot of replacement reply, published more than 8 months later, </a:t>
            </a:r>
          </a:p>
          <a:p>
            <a:pPr algn="ctr"/>
            <a:r>
              <a:rPr lang="en-US" b="1" dirty="0"/>
              <a:t>on July 24, 2020</a:t>
            </a:r>
          </a:p>
        </p:txBody>
      </p:sp>
    </p:spTree>
    <p:extLst>
      <p:ext uri="{BB962C8B-B14F-4D97-AF65-F5344CB8AC3E}">
        <p14:creationId xmlns:p14="http://schemas.microsoft.com/office/powerpoint/2010/main" val="9302698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828800" y="2819400"/>
            <a:ext cx="5114925" cy="923330"/>
          </a:xfrm>
          <a:prstGeom prst="rect">
            <a:avLst/>
          </a:prstGeom>
          <a:noFill/>
        </p:spPr>
        <p:txBody>
          <a:bodyPr wrap="square" rtlCol="0">
            <a:spAutoFit/>
          </a:bodyPr>
          <a:lstStyle/>
          <a:p>
            <a:endParaRPr lang="en-US" sz="3000" dirty="0"/>
          </a:p>
          <a:p>
            <a:endParaRPr lang="en-US" sz="2400" dirty="0"/>
          </a:p>
        </p:txBody>
      </p:sp>
      <p:sp>
        <p:nvSpPr>
          <p:cNvPr id="12" name="Rectangle 11">
            <a:extLst>
              <a:ext uri="{FF2B5EF4-FFF2-40B4-BE49-F238E27FC236}">
                <a16:creationId xmlns:a16="http://schemas.microsoft.com/office/drawing/2014/main" id="{84D90D1B-42FC-4E73-B381-817889E89A7A}"/>
              </a:ext>
            </a:extLst>
          </p:cNvPr>
          <p:cNvSpPr/>
          <p:nvPr/>
        </p:nvSpPr>
        <p:spPr>
          <a:xfrm>
            <a:off x="762000" y="1338590"/>
            <a:ext cx="7315200" cy="523220"/>
          </a:xfrm>
          <a:prstGeom prst="rect">
            <a:avLst/>
          </a:prstGeom>
          <a:solidFill>
            <a:schemeClr val="bg1"/>
          </a:solidFill>
        </p:spPr>
        <p:txBody>
          <a:bodyPr wrap="square">
            <a:spAutoFit/>
          </a:bodyPr>
          <a:lstStyle/>
          <a:p>
            <a:endParaRPr lang="en-US" sz="1600" b="1" dirty="0">
              <a:latin typeface="+mj-lt"/>
            </a:endParaRPr>
          </a:p>
          <a:p>
            <a:endParaRPr lang="en-US" sz="1200" dirty="0">
              <a:latin typeface="+mj-lt"/>
            </a:endParaRPr>
          </a:p>
        </p:txBody>
      </p:sp>
      <p:sp>
        <p:nvSpPr>
          <p:cNvPr id="2" name="Slide Number Placeholder 1">
            <a:extLst>
              <a:ext uri="{FF2B5EF4-FFF2-40B4-BE49-F238E27FC236}">
                <a16:creationId xmlns:a16="http://schemas.microsoft.com/office/drawing/2014/main" id="{48443D93-4FBF-4625-86F6-108A1624B801}"/>
              </a:ext>
            </a:extLst>
          </p:cNvPr>
          <p:cNvSpPr>
            <a:spLocks noGrp="1"/>
          </p:cNvSpPr>
          <p:nvPr>
            <p:ph type="sldNum" sz="quarter" idx="12"/>
          </p:nvPr>
        </p:nvSpPr>
        <p:spPr/>
        <p:txBody>
          <a:bodyPr/>
          <a:lstStyle/>
          <a:p>
            <a:fld id="{0604511F-B04D-4E6B-BBFB-9C435E59A7A9}" type="slidenum">
              <a:rPr lang="en-US" smtClean="0"/>
              <a:pPr/>
              <a:t>8</a:t>
            </a:fld>
            <a:endParaRPr lang="en-US" dirty="0"/>
          </a:p>
        </p:txBody>
      </p:sp>
      <p:pic>
        <p:nvPicPr>
          <p:cNvPr id="4" name="Picture 3">
            <a:extLst>
              <a:ext uri="{FF2B5EF4-FFF2-40B4-BE49-F238E27FC236}">
                <a16:creationId xmlns:a16="http://schemas.microsoft.com/office/drawing/2014/main" id="{24FC8D85-D568-43AE-9CF3-37B96AEF1F88}"/>
              </a:ext>
            </a:extLst>
          </p:cNvPr>
          <p:cNvPicPr>
            <a:picLocks noChangeAspect="1"/>
          </p:cNvPicPr>
          <p:nvPr/>
        </p:nvPicPr>
        <p:blipFill>
          <a:blip r:embed="rId2"/>
          <a:stretch>
            <a:fillRect/>
          </a:stretch>
        </p:blipFill>
        <p:spPr>
          <a:xfrm>
            <a:off x="609600" y="446422"/>
            <a:ext cx="3810000" cy="3076930"/>
          </a:xfrm>
          <a:prstGeom prst="rect">
            <a:avLst/>
          </a:prstGeom>
          <a:ln>
            <a:solidFill>
              <a:schemeClr val="bg1">
                <a:lumMod val="65000"/>
              </a:schemeClr>
            </a:solidFill>
          </a:ln>
        </p:spPr>
      </p:pic>
      <p:cxnSp>
        <p:nvCxnSpPr>
          <p:cNvPr id="9" name="Straight Arrow Connector 8">
            <a:extLst>
              <a:ext uri="{FF2B5EF4-FFF2-40B4-BE49-F238E27FC236}">
                <a16:creationId xmlns:a16="http://schemas.microsoft.com/office/drawing/2014/main" id="{F52D27FA-AF4B-4425-A6E0-3573EBDE0F85}"/>
              </a:ext>
            </a:extLst>
          </p:cNvPr>
          <p:cNvCxnSpPr>
            <a:cxnSpLocks/>
          </p:cNvCxnSpPr>
          <p:nvPr/>
        </p:nvCxnSpPr>
        <p:spPr>
          <a:xfrm flipH="1">
            <a:off x="2286000" y="1600200"/>
            <a:ext cx="3962400" cy="762001"/>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219743D6-88FE-4674-8389-CE329214159F}"/>
              </a:ext>
            </a:extLst>
          </p:cNvPr>
          <p:cNvSpPr txBox="1"/>
          <p:nvPr/>
        </p:nvSpPr>
        <p:spPr>
          <a:xfrm>
            <a:off x="6248400" y="914400"/>
            <a:ext cx="2064727" cy="5047536"/>
          </a:xfrm>
          <a:prstGeom prst="rect">
            <a:avLst/>
          </a:prstGeom>
          <a:noFill/>
        </p:spPr>
        <p:txBody>
          <a:bodyPr wrap="square" rtlCol="0">
            <a:spAutoFit/>
          </a:bodyPr>
          <a:lstStyle/>
          <a:p>
            <a:r>
              <a:rPr lang="en-US" sz="1400" b="1" dirty="0"/>
              <a:t>Nov. 8, 2019 </a:t>
            </a:r>
            <a:r>
              <a:rPr lang="en-US" sz="1400" dirty="0"/>
              <a:t>was the publication date for the original reply; it is also listed as the publication date for the statement of removal. </a:t>
            </a:r>
          </a:p>
          <a:p>
            <a:endParaRPr lang="en-US" sz="1400" dirty="0"/>
          </a:p>
          <a:p>
            <a:r>
              <a:rPr lang="en-US" sz="1400" dirty="0"/>
              <a:t>However, this cannot be correct, because the statement of removal refers to the replacement article, which wasn’t published until </a:t>
            </a:r>
            <a:r>
              <a:rPr lang="en-US" sz="1400" b="1" dirty="0"/>
              <a:t>July 24, 2020</a:t>
            </a:r>
            <a:r>
              <a:rPr lang="en-US" sz="1400" dirty="0"/>
              <a:t>, more than eight months later. </a:t>
            </a:r>
          </a:p>
          <a:p>
            <a:endParaRPr lang="en-US" sz="1400" b="1" dirty="0"/>
          </a:p>
          <a:p>
            <a:r>
              <a:rPr lang="en-US" sz="1400" dirty="0"/>
              <a:t>[Thus, the Nov. 8 date in the statement of removal presumably refers to when the original (now removed) article was published, not the removal date.]</a:t>
            </a:r>
            <a:endParaRPr lang="en-US" sz="1400" b="1" dirty="0"/>
          </a:p>
        </p:txBody>
      </p:sp>
      <p:pic>
        <p:nvPicPr>
          <p:cNvPr id="13" name="Picture 12">
            <a:extLst>
              <a:ext uri="{FF2B5EF4-FFF2-40B4-BE49-F238E27FC236}">
                <a16:creationId xmlns:a16="http://schemas.microsoft.com/office/drawing/2014/main" id="{EBA3B7B6-56E6-4FA2-928F-0656B61CB5FC}"/>
              </a:ext>
            </a:extLst>
          </p:cNvPr>
          <p:cNvPicPr>
            <a:picLocks noChangeAspect="1"/>
          </p:cNvPicPr>
          <p:nvPr/>
        </p:nvPicPr>
        <p:blipFill>
          <a:blip r:embed="rId3"/>
          <a:stretch>
            <a:fillRect/>
          </a:stretch>
        </p:blipFill>
        <p:spPr>
          <a:xfrm>
            <a:off x="609600" y="3847577"/>
            <a:ext cx="4038600" cy="2699797"/>
          </a:xfrm>
          <a:prstGeom prst="rect">
            <a:avLst/>
          </a:prstGeom>
          <a:ln>
            <a:solidFill>
              <a:schemeClr val="bg1">
                <a:lumMod val="65000"/>
              </a:schemeClr>
            </a:solidFill>
          </a:ln>
        </p:spPr>
      </p:pic>
      <p:cxnSp>
        <p:nvCxnSpPr>
          <p:cNvPr id="15" name="Straight Arrow Connector 14">
            <a:extLst>
              <a:ext uri="{FF2B5EF4-FFF2-40B4-BE49-F238E27FC236}">
                <a16:creationId xmlns:a16="http://schemas.microsoft.com/office/drawing/2014/main" id="{E1E4A56B-7987-4FB5-9B70-F4B98A11D143}"/>
              </a:ext>
            </a:extLst>
          </p:cNvPr>
          <p:cNvCxnSpPr>
            <a:cxnSpLocks/>
          </p:cNvCxnSpPr>
          <p:nvPr/>
        </p:nvCxnSpPr>
        <p:spPr>
          <a:xfrm flipH="1">
            <a:off x="4114800" y="3962400"/>
            <a:ext cx="2133600" cy="182880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691307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828800" y="2858870"/>
            <a:ext cx="5114925" cy="923330"/>
          </a:xfrm>
          <a:prstGeom prst="rect">
            <a:avLst/>
          </a:prstGeom>
          <a:noFill/>
        </p:spPr>
        <p:txBody>
          <a:bodyPr wrap="square" rtlCol="0">
            <a:spAutoFit/>
          </a:bodyPr>
          <a:lstStyle/>
          <a:p>
            <a:endParaRPr lang="en-US" sz="3000" dirty="0"/>
          </a:p>
          <a:p>
            <a:endParaRPr lang="en-US" sz="2400" dirty="0"/>
          </a:p>
        </p:txBody>
      </p:sp>
      <p:sp>
        <p:nvSpPr>
          <p:cNvPr id="8" name="Rectangle 7">
            <a:extLst>
              <a:ext uri="{FF2B5EF4-FFF2-40B4-BE49-F238E27FC236}">
                <a16:creationId xmlns:a16="http://schemas.microsoft.com/office/drawing/2014/main" id="{C4E2143E-4983-4807-B49B-9DA33173A184}"/>
              </a:ext>
            </a:extLst>
          </p:cNvPr>
          <p:cNvSpPr/>
          <p:nvPr/>
        </p:nvSpPr>
        <p:spPr>
          <a:xfrm>
            <a:off x="0" y="0"/>
            <a:ext cx="9144000" cy="1219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2">
            <a:extLst>
              <a:ext uri="{FF2B5EF4-FFF2-40B4-BE49-F238E27FC236}">
                <a16:creationId xmlns:a16="http://schemas.microsoft.com/office/drawing/2014/main" id="{A12EDA79-DA4D-4B25-95AF-28AEE0E41BA3}"/>
              </a:ext>
            </a:extLst>
          </p:cNvPr>
          <p:cNvSpPr txBox="1">
            <a:spLocks/>
          </p:cNvSpPr>
          <p:nvPr/>
        </p:nvSpPr>
        <p:spPr>
          <a:xfrm>
            <a:off x="0" y="403034"/>
            <a:ext cx="9144000" cy="413658"/>
          </a:xfrm>
          <a:prstGeom prst="rect">
            <a:avLst/>
          </a:prstGeom>
        </p:spPr>
        <p:txBody>
          <a:bodyPr vert="horz" lIns="91440" tIns="45720" rIns="91440" bIns="45720" rtlCol="0" anchor="ctr">
            <a:noAutofit/>
          </a:bodyPr>
          <a:lstStyle/>
          <a:p>
            <a:pPr lvl="0" algn="ctr">
              <a:spcBef>
                <a:spcPct val="0"/>
              </a:spcBef>
              <a:defRPr/>
            </a:pPr>
            <a:r>
              <a:rPr lang="en-US" sz="3000" b="1" dirty="0">
                <a:solidFill>
                  <a:srgbClr val="646464"/>
                </a:solidFill>
              </a:rPr>
              <a:t>Citation of Miller et al.’s (2019) original reply                                  in Hambrick et al. (2020) </a:t>
            </a:r>
            <a:r>
              <a:rPr lang="en-US" sz="3000" b="1" i="1" dirty="0">
                <a:solidFill>
                  <a:srgbClr val="646464"/>
                </a:solidFill>
              </a:rPr>
              <a:t>Frontiers</a:t>
            </a:r>
            <a:r>
              <a:rPr lang="en-US" sz="3000" b="1" dirty="0">
                <a:solidFill>
                  <a:srgbClr val="646464"/>
                </a:solidFill>
              </a:rPr>
              <a:t> article</a:t>
            </a:r>
          </a:p>
        </p:txBody>
      </p:sp>
      <p:sp>
        <p:nvSpPr>
          <p:cNvPr id="12" name="Rectangle 11">
            <a:extLst>
              <a:ext uri="{FF2B5EF4-FFF2-40B4-BE49-F238E27FC236}">
                <a16:creationId xmlns:a16="http://schemas.microsoft.com/office/drawing/2014/main" id="{84D90D1B-42FC-4E73-B381-817889E89A7A}"/>
              </a:ext>
            </a:extLst>
          </p:cNvPr>
          <p:cNvSpPr/>
          <p:nvPr/>
        </p:nvSpPr>
        <p:spPr>
          <a:xfrm>
            <a:off x="762000" y="1338590"/>
            <a:ext cx="7315200" cy="523220"/>
          </a:xfrm>
          <a:prstGeom prst="rect">
            <a:avLst/>
          </a:prstGeom>
          <a:solidFill>
            <a:schemeClr val="bg1"/>
          </a:solidFill>
        </p:spPr>
        <p:txBody>
          <a:bodyPr wrap="square">
            <a:spAutoFit/>
          </a:bodyPr>
          <a:lstStyle/>
          <a:p>
            <a:endParaRPr lang="en-US" sz="1600" b="1" dirty="0">
              <a:latin typeface="+mj-lt"/>
            </a:endParaRPr>
          </a:p>
          <a:p>
            <a:endParaRPr lang="en-US" sz="1200" dirty="0">
              <a:latin typeface="+mj-lt"/>
            </a:endParaRPr>
          </a:p>
        </p:txBody>
      </p:sp>
      <p:sp>
        <p:nvSpPr>
          <p:cNvPr id="2" name="Slide Number Placeholder 1">
            <a:extLst>
              <a:ext uri="{FF2B5EF4-FFF2-40B4-BE49-F238E27FC236}">
                <a16:creationId xmlns:a16="http://schemas.microsoft.com/office/drawing/2014/main" id="{48443D93-4FBF-4625-86F6-108A1624B801}"/>
              </a:ext>
            </a:extLst>
          </p:cNvPr>
          <p:cNvSpPr>
            <a:spLocks noGrp="1"/>
          </p:cNvSpPr>
          <p:nvPr>
            <p:ph type="sldNum" sz="quarter" idx="12"/>
          </p:nvPr>
        </p:nvSpPr>
        <p:spPr/>
        <p:txBody>
          <a:bodyPr/>
          <a:lstStyle/>
          <a:p>
            <a:fld id="{0604511F-B04D-4E6B-BBFB-9C435E59A7A9}" type="slidenum">
              <a:rPr lang="en-US" smtClean="0"/>
              <a:pPr/>
              <a:t>9</a:t>
            </a:fld>
            <a:endParaRPr lang="en-US" dirty="0"/>
          </a:p>
        </p:txBody>
      </p:sp>
      <p:sp>
        <p:nvSpPr>
          <p:cNvPr id="3" name="TextBox 2">
            <a:extLst>
              <a:ext uri="{FF2B5EF4-FFF2-40B4-BE49-F238E27FC236}">
                <a16:creationId xmlns:a16="http://schemas.microsoft.com/office/drawing/2014/main" id="{DB463E89-59CB-49F4-A47D-018C11E14901}"/>
              </a:ext>
            </a:extLst>
          </p:cNvPr>
          <p:cNvSpPr txBox="1"/>
          <p:nvPr/>
        </p:nvSpPr>
        <p:spPr>
          <a:xfrm>
            <a:off x="914400" y="1295400"/>
            <a:ext cx="6858000" cy="5724644"/>
          </a:xfrm>
          <a:prstGeom prst="rect">
            <a:avLst/>
          </a:prstGeom>
          <a:noFill/>
        </p:spPr>
        <p:txBody>
          <a:bodyPr wrap="square" rtlCol="0">
            <a:spAutoFit/>
          </a:bodyPr>
          <a:lstStyle/>
          <a:p>
            <a:r>
              <a:rPr lang="en-US" b="1" dirty="0"/>
              <a:t>In the Hambrick et al. (2020) </a:t>
            </a:r>
            <a:r>
              <a:rPr lang="en-US" b="1" i="1" dirty="0"/>
              <a:t>Frontiers</a:t>
            </a:r>
            <a:r>
              <a:rPr lang="en-US" b="1" dirty="0"/>
              <a:t> article, we include two quotations from the original version of Miller et al.’s (2019) reply. This was the reply that was available to us while we were writing our article; we did not learn of the replacement version until after our </a:t>
            </a:r>
            <a:r>
              <a:rPr lang="en-US" b="1" i="1" dirty="0"/>
              <a:t>Frontiers</a:t>
            </a:r>
            <a:r>
              <a:rPr lang="en-US" b="1" dirty="0"/>
              <a:t> article was accepted and it was too late to change the article. Therefore, with the approval of the Editor of our </a:t>
            </a:r>
            <a:r>
              <a:rPr lang="en-US" b="1" i="1" dirty="0"/>
              <a:t>Frontiers</a:t>
            </a:r>
            <a:r>
              <a:rPr lang="en-US" b="1" dirty="0"/>
              <a:t> article (Ben Cowley), we here will detail how the removal-replacement of Miller et al.’s (2019) reply affects our article. </a:t>
            </a:r>
          </a:p>
          <a:p>
            <a:endParaRPr lang="en-US" b="1" dirty="0"/>
          </a:p>
          <a:p>
            <a:r>
              <a:rPr lang="en-US" b="1" dirty="0"/>
              <a:t>Quotation from the original version of the Miller et al. (2019) reply in our </a:t>
            </a:r>
            <a:r>
              <a:rPr lang="en-US" b="1" i="1" dirty="0"/>
              <a:t>Frontiers</a:t>
            </a:r>
            <a:r>
              <a:rPr lang="en-US" b="1" dirty="0"/>
              <a:t> article (p. 8):</a:t>
            </a:r>
          </a:p>
          <a:p>
            <a:endParaRPr lang="en-US" sz="1000" b="1" dirty="0"/>
          </a:p>
          <a:p>
            <a:pPr algn="l"/>
            <a:r>
              <a:rPr lang="en-US" sz="1800" b="0" i="0" u="none" strike="noStrike" baseline="0" dirty="0">
                <a:solidFill>
                  <a:srgbClr val="000000"/>
                </a:solidFill>
                <a:latin typeface="MinionPro-Regular"/>
              </a:rPr>
              <a:t>“Still, something about our analyses [</a:t>
            </a:r>
            <a:r>
              <a:rPr lang="en-US" sz="1800" b="0" i="0" u="none" strike="noStrike" baseline="0" dirty="0">
                <a:solidFill>
                  <a:srgbClr val="4D4D4D"/>
                </a:solidFill>
                <a:latin typeface="MinionPro-Regular"/>
              </a:rPr>
              <a:t>Miller et al., 2018</a:t>
            </a:r>
            <a:r>
              <a:rPr lang="en-US" sz="1800" b="0" i="0" u="none" strike="noStrike" baseline="0" dirty="0">
                <a:solidFill>
                  <a:srgbClr val="000000"/>
                </a:solidFill>
                <a:latin typeface="MinionPro-Regular"/>
              </a:rPr>
              <a:t>, reanalysis] was displeasing to [</a:t>
            </a:r>
            <a:r>
              <a:rPr lang="en-US" sz="1800" b="0" i="0" u="none" strike="noStrike" baseline="0" dirty="0">
                <a:solidFill>
                  <a:srgbClr val="4D4D4D"/>
                </a:solidFill>
                <a:latin typeface="MinionPro-Regular"/>
              </a:rPr>
              <a:t>Hambrick and </a:t>
            </a:r>
            <a:r>
              <a:rPr lang="en-US" sz="1800" b="0" i="0" u="none" strike="noStrike" baseline="0" dirty="0" err="1">
                <a:solidFill>
                  <a:srgbClr val="4D4D4D"/>
                </a:solidFill>
                <a:latin typeface="MinionPro-Regular"/>
              </a:rPr>
              <a:t>Macnamara</a:t>
            </a:r>
            <a:r>
              <a:rPr lang="en-US" sz="1800" b="0" i="0" u="none" strike="noStrike" baseline="0" dirty="0">
                <a:solidFill>
                  <a:srgbClr val="4D4D4D"/>
                </a:solidFill>
                <a:latin typeface="MinionPro-Regular"/>
              </a:rPr>
              <a:t>, 2019a</a:t>
            </a:r>
            <a:r>
              <a:rPr lang="en-US" sz="1800" b="0" i="0" u="none" strike="noStrike" baseline="0" dirty="0">
                <a:solidFill>
                  <a:srgbClr val="000000"/>
                </a:solidFill>
                <a:latin typeface="MinionPro-Regular"/>
              </a:rPr>
              <a:t>]”</a:t>
            </a:r>
          </a:p>
          <a:p>
            <a:pPr algn="l"/>
            <a:endParaRPr lang="en-US" dirty="0">
              <a:solidFill>
                <a:srgbClr val="000000"/>
              </a:solidFill>
              <a:latin typeface="MinionPro-Regular"/>
            </a:endParaRPr>
          </a:p>
          <a:p>
            <a:pPr algn="l"/>
            <a:r>
              <a:rPr lang="en-US" b="1" dirty="0">
                <a:solidFill>
                  <a:srgbClr val="000000"/>
                </a:solidFill>
                <a:latin typeface="MinionPro-Regular"/>
              </a:rPr>
              <a:t>In the Miller et al. (2020) replacement version, this reads:</a:t>
            </a:r>
          </a:p>
          <a:p>
            <a:pPr algn="l"/>
            <a:endParaRPr lang="en-US" sz="1000" b="1" dirty="0">
              <a:solidFill>
                <a:srgbClr val="000000"/>
              </a:solidFill>
              <a:latin typeface="MinionPro-Regular"/>
            </a:endParaRPr>
          </a:p>
          <a:p>
            <a:pPr algn="l"/>
            <a:r>
              <a:rPr lang="en-US" sz="1800" b="0" i="0" u="none" strike="noStrike" baseline="0" dirty="0">
                <a:solidFill>
                  <a:srgbClr val="000000"/>
                </a:solidFill>
                <a:latin typeface="MinionPro-Regular"/>
              </a:rPr>
              <a:t>“Still, something about our analysis [</a:t>
            </a:r>
            <a:r>
              <a:rPr lang="en-US" sz="1800" b="0" i="0" u="none" strike="noStrike" baseline="0" dirty="0">
                <a:solidFill>
                  <a:srgbClr val="4D4D4D"/>
                </a:solidFill>
                <a:latin typeface="MinionPro-Regular"/>
              </a:rPr>
              <a:t>Miller et al., 2018</a:t>
            </a:r>
            <a:r>
              <a:rPr lang="en-US" sz="1800" b="0" i="0" u="none" strike="noStrike" baseline="0" dirty="0">
                <a:solidFill>
                  <a:srgbClr val="000000"/>
                </a:solidFill>
                <a:latin typeface="MinionPro-Regular"/>
              </a:rPr>
              <a:t>, reanalysis] incurred the disapproval of Hambrick and </a:t>
            </a:r>
            <a:r>
              <a:rPr lang="en-US" sz="1800" b="0" i="0" u="none" strike="noStrike" baseline="0" dirty="0" err="1">
                <a:solidFill>
                  <a:srgbClr val="000000"/>
                </a:solidFill>
                <a:latin typeface="MinionPro-Regular"/>
              </a:rPr>
              <a:t>Macnamara</a:t>
            </a:r>
            <a:r>
              <a:rPr lang="en-US" dirty="0">
                <a:solidFill>
                  <a:srgbClr val="000000"/>
                </a:solidFill>
                <a:latin typeface="MinionPro-Regular"/>
              </a:rPr>
              <a:t> (2019).”</a:t>
            </a:r>
            <a:endParaRPr lang="en-US" b="1" dirty="0">
              <a:solidFill>
                <a:srgbClr val="000000"/>
              </a:solidFill>
              <a:latin typeface="MinionPro-Regular"/>
            </a:endParaRPr>
          </a:p>
          <a:p>
            <a:pPr algn="l"/>
            <a:endParaRPr lang="en-US" b="1" dirty="0">
              <a:solidFill>
                <a:srgbClr val="000000"/>
              </a:solidFill>
              <a:latin typeface="MinionPro-Regular"/>
            </a:endParaRPr>
          </a:p>
          <a:p>
            <a:pPr algn="l"/>
            <a:endParaRPr lang="en-US" b="1" dirty="0"/>
          </a:p>
        </p:txBody>
      </p:sp>
    </p:spTree>
    <p:extLst>
      <p:ext uri="{BB962C8B-B14F-4D97-AF65-F5344CB8AC3E}">
        <p14:creationId xmlns:p14="http://schemas.microsoft.com/office/powerpoint/2010/main" val="40294278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153203</TotalTime>
  <Words>2732</Words>
  <Application>Microsoft Office PowerPoint</Application>
  <PresentationFormat>On-screen Show (4:3)</PresentationFormat>
  <Paragraphs>105</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MinionPro-It</vt:lpstr>
      <vt:lpstr>MinionPro-Regular</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Michigan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Zach Hambrick</dc:creator>
  <cp:lastModifiedBy>Zach Hambrick</cp:lastModifiedBy>
  <cp:revision>3545</cp:revision>
  <cp:lastPrinted>2020-03-03T19:05:23Z</cp:lastPrinted>
  <dcterms:created xsi:type="dcterms:W3CDTF">2016-03-30T00:50:07Z</dcterms:created>
  <dcterms:modified xsi:type="dcterms:W3CDTF">2021-01-07T14:11:12Z</dcterms:modified>
</cp:coreProperties>
</file>